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57"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801600" cy="7772400"/>
  <p:notesSz cx="128016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1" autoAdjust="0"/>
    <p:restoredTop sz="94660"/>
  </p:normalViewPr>
  <p:slideViewPr>
    <p:cSldViewPr>
      <p:cViewPr varScale="1">
        <p:scale>
          <a:sx n="95" d="100"/>
          <a:sy n="95" d="100"/>
        </p:scale>
        <p:origin x="99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Hiltunen" userId="5f9deb4f-e1c2-4456-8299-960ef354ffc7" providerId="ADAL" clId="{01160077-C6BE-4BA7-90FB-DB0094ECF37E}"/>
    <pc:docChg chg="modSld">
      <pc:chgData name="Catherine Hiltunen" userId="5f9deb4f-e1c2-4456-8299-960ef354ffc7" providerId="ADAL" clId="{01160077-C6BE-4BA7-90FB-DB0094ECF37E}" dt="2024-09-25T19:00:22.688" v="1" actId="1076"/>
      <pc:docMkLst>
        <pc:docMk/>
      </pc:docMkLst>
      <pc:sldChg chg="modSp mod">
        <pc:chgData name="Catherine Hiltunen" userId="5f9deb4f-e1c2-4456-8299-960ef354ffc7" providerId="ADAL" clId="{01160077-C6BE-4BA7-90FB-DB0094ECF37E}" dt="2024-09-25T19:00:22.688" v="1" actId="1076"/>
        <pc:sldMkLst>
          <pc:docMk/>
          <pc:sldMk cId="2833068968" sldId="268"/>
        </pc:sldMkLst>
        <pc:spChg chg="mod">
          <ac:chgData name="Catherine Hiltunen" userId="5f9deb4f-e1c2-4456-8299-960ef354ffc7" providerId="ADAL" clId="{01160077-C6BE-4BA7-90FB-DB0094ECF37E}" dt="2024-09-25T19:00:22.688" v="1" actId="1076"/>
          <ac:spMkLst>
            <pc:docMk/>
            <pc:sldMk cId="2833068968" sldId="268"/>
            <ac:spMk id="4" creationId="{C87244B3-D756-2369-3A4B-944A2B774117}"/>
          </ac:spMkLst>
        </pc:spChg>
      </pc:sldChg>
    </pc:docChg>
  </pc:docChgLst>
  <pc:docChgLst>
    <pc:chgData name="Catherine Hiltunen" userId="5f9deb4f-e1c2-4456-8299-960ef354ffc7" providerId="ADAL" clId="{4E9D98A4-2282-4857-8E38-E8098E2FE1D3}"/>
    <pc:docChg chg="custSel modSld">
      <pc:chgData name="Catherine Hiltunen" userId="5f9deb4f-e1c2-4456-8299-960ef354ffc7" providerId="ADAL" clId="{4E9D98A4-2282-4857-8E38-E8098E2FE1D3}" dt="2024-08-19T13:30:22.435" v="688" actId="207"/>
      <pc:docMkLst>
        <pc:docMk/>
      </pc:docMkLst>
      <pc:sldChg chg="modSp mod">
        <pc:chgData name="Catherine Hiltunen" userId="5f9deb4f-e1c2-4456-8299-960ef354ffc7" providerId="ADAL" clId="{4E9D98A4-2282-4857-8E38-E8098E2FE1D3}" dt="2024-08-19T13:17:03.602" v="168" actId="207"/>
        <pc:sldMkLst>
          <pc:docMk/>
          <pc:sldMk cId="0" sldId="257"/>
        </pc:sldMkLst>
        <pc:spChg chg="mod">
          <ac:chgData name="Catherine Hiltunen" userId="5f9deb4f-e1c2-4456-8299-960ef354ffc7" providerId="ADAL" clId="{4E9D98A4-2282-4857-8E38-E8098E2FE1D3}" dt="2024-08-19T13:17:03.602" v="168" actId="207"/>
          <ac:spMkLst>
            <pc:docMk/>
            <pc:sldMk cId="0" sldId="257"/>
            <ac:spMk id="9" creationId="{FCDAD5DA-A3F6-5867-C7F1-F0FB2348E0B4}"/>
          </ac:spMkLst>
        </pc:spChg>
      </pc:sldChg>
      <pc:sldChg chg="modSp mod">
        <pc:chgData name="Catherine Hiltunen" userId="5f9deb4f-e1c2-4456-8299-960ef354ffc7" providerId="ADAL" clId="{4E9D98A4-2282-4857-8E38-E8098E2FE1D3}" dt="2024-08-19T13:30:22.435" v="688" actId="207"/>
        <pc:sldMkLst>
          <pc:docMk/>
          <pc:sldMk cId="0" sldId="258"/>
        </pc:sldMkLst>
        <pc:spChg chg="mod">
          <ac:chgData name="Catherine Hiltunen" userId="5f9deb4f-e1c2-4456-8299-960ef354ffc7" providerId="ADAL" clId="{4E9D98A4-2282-4857-8E38-E8098E2FE1D3}" dt="2024-08-19T13:30:22.435" v="688" actId="207"/>
          <ac:spMkLst>
            <pc:docMk/>
            <pc:sldMk cId="0" sldId="258"/>
            <ac:spMk id="7" creationId="{A142D8AD-F0A9-96B2-7910-38B5880F6DBB}"/>
          </ac:spMkLst>
        </pc:spChg>
        <pc:spChg chg="mod">
          <ac:chgData name="Catherine Hiltunen" userId="5f9deb4f-e1c2-4456-8299-960ef354ffc7" providerId="ADAL" clId="{4E9D98A4-2282-4857-8E38-E8098E2FE1D3}" dt="2024-08-19T13:16:20.346" v="62" actId="1076"/>
          <ac:spMkLst>
            <pc:docMk/>
            <pc:sldMk cId="0" sldId="258"/>
            <ac:spMk id="8" creationId="{4A63D979-3CF2-3DCE-6302-EC3F5A95A5D5}"/>
          </ac:spMkLst>
        </pc:spChg>
      </pc:sldChg>
      <pc:sldChg chg="modSp mod">
        <pc:chgData name="Catherine Hiltunen" userId="5f9deb4f-e1c2-4456-8299-960ef354ffc7" providerId="ADAL" clId="{4E9D98A4-2282-4857-8E38-E8098E2FE1D3}" dt="2024-08-19T13:17:22.390" v="195" actId="20577"/>
        <pc:sldMkLst>
          <pc:docMk/>
          <pc:sldMk cId="0" sldId="259"/>
        </pc:sldMkLst>
        <pc:spChg chg="mod">
          <ac:chgData name="Catherine Hiltunen" userId="5f9deb4f-e1c2-4456-8299-960ef354ffc7" providerId="ADAL" clId="{4E9D98A4-2282-4857-8E38-E8098E2FE1D3}" dt="2024-08-19T13:17:22.390" v="195" actId="20577"/>
          <ac:spMkLst>
            <pc:docMk/>
            <pc:sldMk cId="0" sldId="259"/>
            <ac:spMk id="6" creationId="{DC7C71AB-936B-1CB4-821C-BC22A75D263A}"/>
          </ac:spMkLst>
        </pc:spChg>
      </pc:sldChg>
      <pc:sldChg chg="modSp mod">
        <pc:chgData name="Catherine Hiltunen" userId="5f9deb4f-e1c2-4456-8299-960ef354ffc7" providerId="ADAL" clId="{4E9D98A4-2282-4857-8E38-E8098E2FE1D3}" dt="2024-08-19T13:29:44.064" v="687" actId="1076"/>
        <pc:sldMkLst>
          <pc:docMk/>
          <pc:sldMk cId="2079245491" sldId="261"/>
        </pc:sldMkLst>
        <pc:spChg chg="mod">
          <ac:chgData name="Catherine Hiltunen" userId="5f9deb4f-e1c2-4456-8299-960ef354ffc7" providerId="ADAL" clId="{4E9D98A4-2282-4857-8E38-E8098E2FE1D3}" dt="2024-08-19T13:29:39.261" v="686" actId="1076"/>
          <ac:spMkLst>
            <pc:docMk/>
            <pc:sldMk cId="2079245491" sldId="261"/>
            <ac:spMk id="8" creationId="{43C26BD6-F896-32C5-E5B0-D2BEF07A8D44}"/>
          </ac:spMkLst>
        </pc:spChg>
        <pc:spChg chg="mod">
          <ac:chgData name="Catherine Hiltunen" userId="5f9deb4f-e1c2-4456-8299-960ef354ffc7" providerId="ADAL" clId="{4E9D98A4-2282-4857-8E38-E8098E2FE1D3}" dt="2024-08-19T13:29:44.064" v="687" actId="1076"/>
          <ac:spMkLst>
            <pc:docMk/>
            <pc:sldMk cId="2079245491" sldId="261"/>
            <ac:spMk id="9" creationId="{325331D0-E65A-0238-E5DD-3E8A34601D7D}"/>
          </ac:spMkLst>
        </pc:spChg>
      </pc:sldChg>
      <pc:sldChg chg="modSp mod">
        <pc:chgData name="Catherine Hiltunen" userId="5f9deb4f-e1c2-4456-8299-960ef354ffc7" providerId="ADAL" clId="{4E9D98A4-2282-4857-8E38-E8098E2FE1D3}" dt="2024-08-19T13:18:21.550" v="227" actId="5793"/>
        <pc:sldMkLst>
          <pc:docMk/>
          <pc:sldMk cId="103658402" sldId="262"/>
        </pc:sldMkLst>
        <pc:spChg chg="mod">
          <ac:chgData name="Catherine Hiltunen" userId="5f9deb4f-e1c2-4456-8299-960ef354ffc7" providerId="ADAL" clId="{4E9D98A4-2282-4857-8E38-E8098E2FE1D3}" dt="2024-08-19T13:18:04.413" v="222" actId="207"/>
          <ac:spMkLst>
            <pc:docMk/>
            <pc:sldMk cId="103658402" sldId="262"/>
            <ac:spMk id="3" creationId="{EE63069C-5ADB-01F2-B7BA-52282D61D9DC}"/>
          </ac:spMkLst>
        </pc:spChg>
        <pc:spChg chg="mod">
          <ac:chgData name="Catherine Hiltunen" userId="5f9deb4f-e1c2-4456-8299-960ef354ffc7" providerId="ADAL" clId="{4E9D98A4-2282-4857-8E38-E8098E2FE1D3}" dt="2024-08-19T13:18:21.550" v="227" actId="5793"/>
          <ac:spMkLst>
            <pc:docMk/>
            <pc:sldMk cId="103658402" sldId="262"/>
            <ac:spMk id="4" creationId="{C95E5F84-8B7E-DC4B-FE55-34A488DA3446}"/>
          </ac:spMkLst>
        </pc:spChg>
      </pc:sldChg>
      <pc:sldChg chg="addSp delSp modSp mod">
        <pc:chgData name="Catherine Hiltunen" userId="5f9deb4f-e1c2-4456-8299-960ef354ffc7" providerId="ADAL" clId="{4E9D98A4-2282-4857-8E38-E8098E2FE1D3}" dt="2024-08-19T13:22:01.025" v="406" actId="13926"/>
        <pc:sldMkLst>
          <pc:docMk/>
          <pc:sldMk cId="194319464" sldId="277"/>
        </pc:sldMkLst>
        <pc:spChg chg="add mod">
          <ac:chgData name="Catherine Hiltunen" userId="5f9deb4f-e1c2-4456-8299-960ef354ffc7" providerId="ADAL" clId="{4E9D98A4-2282-4857-8E38-E8098E2FE1D3}" dt="2024-08-19T13:22:01.025" v="406" actId="13926"/>
          <ac:spMkLst>
            <pc:docMk/>
            <pc:sldMk cId="194319464" sldId="277"/>
            <ac:spMk id="6" creationId="{36AF5BC2-F024-FF52-2E9D-B52C12FE9624}"/>
          </ac:spMkLst>
        </pc:spChg>
        <pc:spChg chg="del">
          <ac:chgData name="Catherine Hiltunen" userId="5f9deb4f-e1c2-4456-8299-960ef354ffc7" providerId="ADAL" clId="{4E9D98A4-2282-4857-8E38-E8098E2FE1D3}" dt="2024-08-19T13:21:04.616" v="393" actId="478"/>
          <ac:spMkLst>
            <pc:docMk/>
            <pc:sldMk cId="194319464" sldId="277"/>
            <ac:spMk id="9" creationId="{DEF3229A-DB03-1FCA-95DF-C51E65D521A6}"/>
          </ac:spMkLst>
        </pc:spChg>
        <pc:spChg chg="mod">
          <ac:chgData name="Catherine Hiltunen" userId="5f9deb4f-e1c2-4456-8299-960ef354ffc7" providerId="ADAL" clId="{4E9D98A4-2282-4857-8E38-E8098E2FE1D3}" dt="2024-08-19T13:21:31.601" v="400" actId="1076"/>
          <ac:spMkLst>
            <pc:docMk/>
            <pc:sldMk cId="194319464" sldId="277"/>
            <ac:spMk id="10" creationId="{E652220A-4AD6-D5D9-C499-397EFE6088B1}"/>
          </ac:spMkLst>
        </pc:spChg>
        <pc:graphicFrameChg chg="mod modGraphic">
          <ac:chgData name="Catherine Hiltunen" userId="5f9deb4f-e1c2-4456-8299-960ef354ffc7" providerId="ADAL" clId="{4E9D98A4-2282-4857-8E38-E8098E2FE1D3}" dt="2024-08-19T13:20:34.856" v="392" actId="207"/>
          <ac:graphicFrameMkLst>
            <pc:docMk/>
            <pc:sldMk cId="194319464" sldId="277"/>
            <ac:graphicFrameMk id="8" creationId="{F8C82929-3625-0C7C-ECAB-2CB3DDE3D56D}"/>
          </ac:graphicFrameMkLst>
        </pc:graphicFrameChg>
      </pc:sldChg>
    </pc:docChg>
  </pc:docChgLst>
  <pc:docChgLst>
    <pc:chgData name="Catherine Hiltunen" userId="5f9deb4f-e1c2-4456-8299-960ef354ffc7" providerId="ADAL" clId="{A24C4DA4-A3F4-4D8C-ADF4-19AA3E3953C8}"/>
    <pc:docChg chg="custSel modSld">
      <pc:chgData name="Catherine Hiltunen" userId="5f9deb4f-e1c2-4456-8299-960ef354ffc7" providerId="ADAL" clId="{A24C4DA4-A3F4-4D8C-ADF4-19AA3E3953C8}" dt="2024-09-05T15:03:52.685" v="281" actId="113"/>
      <pc:docMkLst>
        <pc:docMk/>
      </pc:docMkLst>
      <pc:sldChg chg="modSp mod">
        <pc:chgData name="Catherine Hiltunen" userId="5f9deb4f-e1c2-4456-8299-960ef354ffc7" providerId="ADAL" clId="{A24C4DA4-A3F4-4D8C-ADF4-19AA3E3953C8}" dt="2024-09-05T15:03:52.685" v="281" actId="113"/>
        <pc:sldMkLst>
          <pc:docMk/>
          <pc:sldMk cId="0" sldId="260"/>
        </pc:sldMkLst>
        <pc:spChg chg="mod">
          <ac:chgData name="Catherine Hiltunen" userId="5f9deb4f-e1c2-4456-8299-960ef354ffc7" providerId="ADAL" clId="{A24C4DA4-A3F4-4D8C-ADF4-19AA3E3953C8}" dt="2024-09-05T15:03:52.685" v="281" actId="113"/>
          <ac:spMkLst>
            <pc:docMk/>
            <pc:sldMk cId="0" sldId="260"/>
            <ac:spMk id="6" creationId="{5B762599-FA46-1B62-EBF8-E5A2FE98BC0E}"/>
          </ac:spMkLst>
        </pc:spChg>
      </pc:sldChg>
      <pc:sldChg chg="modSp mod">
        <pc:chgData name="Catherine Hiltunen" userId="5f9deb4f-e1c2-4456-8299-960ef354ffc7" providerId="ADAL" clId="{A24C4DA4-A3F4-4D8C-ADF4-19AA3E3953C8}" dt="2024-09-05T13:59:50.544" v="130" actId="207"/>
        <pc:sldMkLst>
          <pc:docMk/>
          <pc:sldMk cId="2079245491" sldId="261"/>
        </pc:sldMkLst>
        <pc:spChg chg="mod">
          <ac:chgData name="Catherine Hiltunen" userId="5f9deb4f-e1c2-4456-8299-960ef354ffc7" providerId="ADAL" clId="{A24C4DA4-A3F4-4D8C-ADF4-19AA3E3953C8}" dt="2024-09-05T13:59:50.544" v="130" actId="207"/>
          <ac:spMkLst>
            <pc:docMk/>
            <pc:sldMk cId="2079245491" sldId="261"/>
            <ac:spMk id="9" creationId="{325331D0-E65A-0238-E5DD-3E8A34601D7D}"/>
          </ac:spMkLst>
        </pc:spChg>
      </pc:sldChg>
      <pc:sldChg chg="modSp mod">
        <pc:chgData name="Catherine Hiltunen" userId="5f9deb4f-e1c2-4456-8299-960ef354ffc7" providerId="ADAL" clId="{A24C4DA4-A3F4-4D8C-ADF4-19AA3E3953C8}" dt="2024-09-05T14:21:23.872" v="176" actId="207"/>
        <pc:sldMkLst>
          <pc:docMk/>
          <pc:sldMk cId="1764434267" sldId="263"/>
        </pc:sldMkLst>
        <pc:spChg chg="mod">
          <ac:chgData name="Catherine Hiltunen" userId="5f9deb4f-e1c2-4456-8299-960ef354ffc7" providerId="ADAL" clId="{A24C4DA4-A3F4-4D8C-ADF4-19AA3E3953C8}" dt="2024-09-05T14:21:23.872" v="176" actId="207"/>
          <ac:spMkLst>
            <pc:docMk/>
            <pc:sldMk cId="1764434267" sldId="263"/>
            <ac:spMk id="4" creationId="{622F95F8-6280-9097-26C7-8C86A8762F5C}"/>
          </ac:spMkLst>
        </pc:spChg>
      </pc:sldChg>
      <pc:sldChg chg="modSp mod">
        <pc:chgData name="Catherine Hiltunen" userId="5f9deb4f-e1c2-4456-8299-960ef354ffc7" providerId="ADAL" clId="{A24C4DA4-A3F4-4D8C-ADF4-19AA3E3953C8}" dt="2024-09-05T14:13:23.017" v="148" actId="207"/>
        <pc:sldMkLst>
          <pc:docMk/>
          <pc:sldMk cId="3905815925" sldId="274"/>
        </pc:sldMkLst>
        <pc:spChg chg="mod">
          <ac:chgData name="Catherine Hiltunen" userId="5f9deb4f-e1c2-4456-8299-960ef354ffc7" providerId="ADAL" clId="{A24C4DA4-A3F4-4D8C-ADF4-19AA3E3953C8}" dt="2024-09-05T14:13:23.017" v="148" actId="207"/>
          <ac:spMkLst>
            <pc:docMk/>
            <pc:sldMk cId="3905815925" sldId="274"/>
            <ac:spMk id="7" creationId="{87DC48C3-99CA-F248-A220-2B5728194B0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60120" y="2409444"/>
            <a:ext cx="1088136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20240" y="4352544"/>
            <a:ext cx="896112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40080" y="1787652"/>
            <a:ext cx="5568696"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2824" y="1787652"/>
            <a:ext cx="5568696"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0080" y="310896"/>
            <a:ext cx="11521440" cy="124358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40080" y="1787652"/>
            <a:ext cx="1152144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352544" y="7228332"/>
            <a:ext cx="4096512"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40080" y="7228332"/>
            <a:ext cx="2944368"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6" name="Holder 6"/>
          <p:cNvSpPr>
            <a:spLocks noGrp="1"/>
          </p:cNvSpPr>
          <p:nvPr>
            <p:ph type="sldNum" sz="quarter" idx="7"/>
          </p:nvPr>
        </p:nvSpPr>
        <p:spPr>
          <a:xfrm>
            <a:off x="9217152" y="7228332"/>
            <a:ext cx="2944368"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hyperlink" Target="http://www.fldoe.org/edcert/public.as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hyperlink" Target="http://www.osceolaschools.net/specialprogram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hyperlink" Target="https://www.floridacims.org/districts/osceol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blue and green border with a white background&#10;&#10;Description automatically generated">
            <a:extLst>
              <a:ext uri="{FF2B5EF4-FFF2-40B4-BE49-F238E27FC236}">
                <a16:creationId xmlns:a16="http://schemas.microsoft.com/office/drawing/2014/main" id="{E3917E8E-11A8-B2B5-2F54-2BD70BFA4C87}"/>
              </a:ext>
            </a:extLst>
          </p:cNvPr>
          <p:cNvPicPr>
            <a:picLocks noChangeAspect="1"/>
          </p:cNvPicPr>
          <p:nvPr/>
        </p:nvPicPr>
        <p:blipFill rotWithShape="1">
          <a:blip r:embed="rId2">
            <a:extLst>
              <a:ext uri="{28A0092B-C50C-407E-A947-70E740481C1C}">
                <a14:useLocalDpi xmlns:a14="http://schemas.microsoft.com/office/drawing/2010/main" val="0"/>
              </a:ext>
            </a:extLst>
          </a:blip>
          <a:srcRect r="80357"/>
          <a:stretch/>
        </p:blipFill>
        <p:spPr>
          <a:xfrm>
            <a:off x="1" y="0"/>
            <a:ext cx="2514600" cy="7772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7104" y="6363953"/>
            <a:ext cx="1282846" cy="1282846"/>
          </a:xfrm>
          <a:prstGeom prst="rect">
            <a:avLst/>
          </a:prstGeom>
        </p:spPr>
      </p:pic>
      <p:sp>
        <p:nvSpPr>
          <p:cNvPr id="7" name="Rectangle 6">
            <a:extLst>
              <a:ext uri="{FF2B5EF4-FFF2-40B4-BE49-F238E27FC236}">
                <a16:creationId xmlns:a16="http://schemas.microsoft.com/office/drawing/2014/main" id="{A142D8AD-F0A9-96B2-7910-38B5880F6DBB}"/>
              </a:ext>
            </a:extLst>
          </p:cNvPr>
          <p:cNvSpPr/>
          <p:nvPr/>
        </p:nvSpPr>
        <p:spPr>
          <a:xfrm>
            <a:off x="3886200" y="3886200"/>
            <a:ext cx="5922488" cy="707886"/>
          </a:xfrm>
          <a:prstGeom prst="rect">
            <a:avLst/>
          </a:prstGeom>
        </p:spPr>
        <p:txBody>
          <a:bodyPr wrap="square">
            <a:spAutoFit/>
          </a:bodyPr>
          <a:lstStyle/>
          <a:p>
            <a:pPr algn="ctr"/>
            <a:r>
              <a:rPr lang="en-US" dirty="0"/>
              <a:t> </a:t>
            </a:r>
            <a:r>
              <a:rPr lang="en-US" sz="4000" b="1" dirty="0"/>
              <a:t>We are</a:t>
            </a:r>
            <a:r>
              <a:rPr lang="en-US" sz="4000" b="1" dirty="0">
                <a:solidFill>
                  <a:schemeClr val="accent1"/>
                </a:solidFill>
              </a:rPr>
              <a:t> C </a:t>
            </a:r>
            <a:r>
              <a:rPr lang="en-US" sz="4000" b="1" dirty="0"/>
              <a:t>School</a:t>
            </a:r>
          </a:p>
        </p:txBody>
      </p:sp>
      <p:sp>
        <p:nvSpPr>
          <p:cNvPr id="8" name="TextBox 7">
            <a:extLst>
              <a:ext uri="{FF2B5EF4-FFF2-40B4-BE49-F238E27FC236}">
                <a16:creationId xmlns:a16="http://schemas.microsoft.com/office/drawing/2014/main" id="{4A63D979-3CF2-3DCE-6302-EC3F5A95A5D5}"/>
              </a:ext>
            </a:extLst>
          </p:cNvPr>
          <p:cNvSpPr txBox="1"/>
          <p:nvPr/>
        </p:nvSpPr>
        <p:spPr>
          <a:xfrm>
            <a:off x="3886200" y="2298612"/>
            <a:ext cx="6324600" cy="584775"/>
          </a:xfrm>
          <a:prstGeom prst="rect">
            <a:avLst/>
          </a:prstGeom>
          <a:noFill/>
        </p:spPr>
        <p:txBody>
          <a:bodyPr wrap="square" rtlCol="0">
            <a:spAutoFit/>
          </a:bodyPr>
          <a:lstStyle/>
          <a:p>
            <a:pPr algn="ctr"/>
            <a:r>
              <a:rPr lang="en-US" sz="3200" b="1" u="sng" dirty="0">
                <a:solidFill>
                  <a:schemeClr val="tx1">
                    <a:lumMod val="95000"/>
                    <a:lumOff val="5000"/>
                  </a:schemeClr>
                </a:solidFill>
              </a:rPr>
              <a:t>Mill Creek Elementary School</a:t>
            </a:r>
          </a:p>
        </p:txBody>
      </p:sp>
      <p:sp>
        <p:nvSpPr>
          <p:cNvPr id="2" name="Rectangle 1">
            <a:extLst>
              <a:ext uri="{FF2B5EF4-FFF2-40B4-BE49-F238E27FC236}">
                <a16:creationId xmlns:a16="http://schemas.microsoft.com/office/drawing/2014/main" id="{00C03A24-4295-1E5F-8147-5734144F0DD2}"/>
              </a:ext>
            </a:extLst>
          </p:cNvPr>
          <p:cNvSpPr/>
          <p:nvPr/>
        </p:nvSpPr>
        <p:spPr>
          <a:xfrm>
            <a:off x="3744356" y="557136"/>
            <a:ext cx="5922488" cy="1323439"/>
          </a:xfrm>
          <a:prstGeom prst="rect">
            <a:avLst/>
          </a:prstGeom>
        </p:spPr>
        <p:txBody>
          <a:bodyPr wrap="square">
            <a:spAutoFit/>
          </a:bodyPr>
          <a:lstStyle/>
          <a:p>
            <a:pPr algn="ctr"/>
            <a:r>
              <a:rPr lang="en-US" sz="4000" b="1" dirty="0">
                <a:solidFill>
                  <a:schemeClr val="tx1"/>
                </a:solidFill>
                <a:latin typeface="Arial" panose="020B0604020202020204" pitchFamily="34" charset="0"/>
                <a:cs typeface="Arial" panose="020B0604020202020204" pitchFamily="34" charset="0"/>
              </a:rPr>
              <a:t> 2024-2025 </a:t>
            </a:r>
          </a:p>
          <a:p>
            <a:pPr algn="ctr"/>
            <a:r>
              <a:rPr lang="en-US" sz="4000" b="1" dirty="0">
                <a:solidFill>
                  <a:schemeClr val="tx1"/>
                </a:solidFill>
                <a:latin typeface="Arial" panose="020B0604020202020204" pitchFamily="34" charset="0"/>
                <a:cs typeface="Arial" panose="020B0604020202020204" pitchFamily="34" charset="0"/>
              </a:rPr>
              <a:t>Title I Annual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up of a green and white logo&#10;&#10;Description automatically generated">
            <a:extLst>
              <a:ext uri="{FF2B5EF4-FFF2-40B4-BE49-F238E27FC236}">
                <a16:creationId xmlns:a16="http://schemas.microsoft.com/office/drawing/2014/main" id="{D98E5ED7-A37A-72E1-2FD2-4D3E766B74DF}"/>
              </a:ext>
            </a:extLst>
          </p:cNvPr>
          <p:cNvPicPr>
            <a:picLocks noChangeAspect="1"/>
          </p:cNvPicPr>
          <p:nvPr/>
        </p:nvPicPr>
        <p:blipFill rotWithShape="1">
          <a:blip r:embed="rId2">
            <a:extLst>
              <a:ext uri="{28A0092B-C50C-407E-A947-70E740481C1C}">
                <a14:useLocalDpi xmlns:a14="http://schemas.microsoft.com/office/drawing/2010/main" val="0"/>
              </a:ext>
            </a:extLst>
          </a:blip>
          <a:srcRect l="24176" t="67903" r="1666" b="9574"/>
          <a:stretch/>
        </p:blipFill>
        <p:spPr>
          <a:xfrm>
            <a:off x="0" y="5715000"/>
            <a:ext cx="12768549" cy="2057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0F4A381-122F-7773-5C94-BFE88AEB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500059"/>
            <a:ext cx="1282846" cy="1282846"/>
          </a:xfrm>
          <a:prstGeom prst="rect">
            <a:avLst/>
          </a:prstGeom>
        </p:spPr>
      </p:pic>
      <p:sp>
        <p:nvSpPr>
          <p:cNvPr id="7" name="Rectangle 6">
            <a:extLst>
              <a:ext uri="{FF2B5EF4-FFF2-40B4-BE49-F238E27FC236}">
                <a16:creationId xmlns:a16="http://schemas.microsoft.com/office/drawing/2014/main" id="{D1302968-93B9-111E-69F7-4EA089612DDA}"/>
              </a:ext>
            </a:extLst>
          </p:cNvPr>
          <p:cNvSpPr/>
          <p:nvPr/>
        </p:nvSpPr>
        <p:spPr>
          <a:xfrm>
            <a:off x="1066800" y="1981200"/>
            <a:ext cx="9723119" cy="2653034"/>
          </a:xfrm>
          <a:prstGeom prst="rect">
            <a:avLst/>
          </a:prstGeom>
        </p:spPr>
        <p:txBody>
          <a:bodyPr wrap="square">
            <a:spAutoFit/>
          </a:bodyPr>
          <a:lstStyle/>
          <a:p>
            <a:pPr lvl="0">
              <a:lnSpc>
                <a:spcPct val="120000"/>
              </a:lnSpc>
              <a:buFont typeface="Wingdings" panose="05000000000000000000" pitchFamily="2" charset="2"/>
              <a:buChar char="Ø"/>
            </a:pPr>
            <a:r>
              <a:rPr lang="en-US" sz="2000" dirty="0">
                <a:solidFill>
                  <a:schemeClr val="accent1">
                    <a:lumMod val="50000"/>
                  </a:schemeClr>
                </a:solidFill>
              </a:rPr>
              <a:t>To use funds for Parent Involvement, schools must meet the following criteria:</a:t>
            </a:r>
          </a:p>
          <a:p>
            <a:pPr lvl="0">
              <a:lnSpc>
                <a:spcPct val="120000"/>
              </a:lnSpc>
            </a:pPr>
            <a:r>
              <a:rPr lang="en-US" sz="2000" dirty="0">
                <a:solidFill>
                  <a:schemeClr val="accent1">
                    <a:lumMod val="50000"/>
                  </a:schemeClr>
                </a:solidFill>
              </a:rPr>
              <a:t>	1. Educate the parents on Title I</a:t>
            </a:r>
          </a:p>
          <a:p>
            <a:pPr lvl="0">
              <a:lnSpc>
                <a:spcPct val="120000"/>
              </a:lnSpc>
            </a:pPr>
            <a:r>
              <a:rPr lang="en-US" sz="2000" dirty="0">
                <a:solidFill>
                  <a:schemeClr val="accent1">
                    <a:lumMod val="50000"/>
                  </a:schemeClr>
                </a:solidFill>
              </a:rPr>
              <a:t>	2. Ensure funds are aligned towards academic achievement</a:t>
            </a:r>
          </a:p>
          <a:p>
            <a:pPr lvl="0">
              <a:lnSpc>
                <a:spcPct val="120000"/>
              </a:lnSpc>
            </a:pPr>
            <a:r>
              <a:rPr lang="en-US" sz="2000" dirty="0">
                <a:solidFill>
                  <a:schemeClr val="accent1">
                    <a:lumMod val="50000"/>
                  </a:schemeClr>
                </a:solidFill>
              </a:rPr>
              <a:t>	 (Language Arts, Math or Science)</a:t>
            </a:r>
          </a:p>
          <a:p>
            <a:pPr lvl="0">
              <a:lnSpc>
                <a:spcPct val="120000"/>
              </a:lnSpc>
            </a:pPr>
            <a:r>
              <a:rPr lang="en-US" sz="2000" dirty="0">
                <a:solidFill>
                  <a:schemeClr val="accent1">
                    <a:lumMod val="50000"/>
                  </a:schemeClr>
                </a:solidFill>
              </a:rPr>
              <a:t>	3. Have educational interaction between the parent and student</a:t>
            </a:r>
          </a:p>
          <a:p>
            <a:pPr lvl="0">
              <a:lnSpc>
                <a:spcPct val="120000"/>
              </a:lnSpc>
              <a:buFont typeface="Wingdings" panose="05000000000000000000" pitchFamily="2" charset="2"/>
              <a:buChar char="Ø"/>
            </a:pPr>
            <a:r>
              <a:rPr lang="en-US" sz="2000" dirty="0">
                <a:solidFill>
                  <a:schemeClr val="accent1">
                    <a:lumMod val="50000"/>
                  </a:schemeClr>
                </a:solidFill>
              </a:rPr>
              <a:t>Please provide suggestions on utilizing Title I Parent and Family Engagement funds at our school.</a:t>
            </a:r>
          </a:p>
        </p:txBody>
      </p:sp>
      <p:sp>
        <p:nvSpPr>
          <p:cNvPr id="8" name="Rectangle 7">
            <a:extLst>
              <a:ext uri="{FF2B5EF4-FFF2-40B4-BE49-F238E27FC236}">
                <a16:creationId xmlns:a16="http://schemas.microsoft.com/office/drawing/2014/main" id="{18E8B0E1-BE46-065A-1272-BBDF368562A6}"/>
              </a:ext>
            </a:extLst>
          </p:cNvPr>
          <p:cNvSpPr/>
          <p:nvPr/>
        </p:nvSpPr>
        <p:spPr>
          <a:xfrm>
            <a:off x="519031" y="744150"/>
            <a:ext cx="9915505" cy="584775"/>
          </a:xfrm>
          <a:prstGeom prst="rect">
            <a:avLst/>
          </a:prstGeom>
        </p:spPr>
        <p:txBody>
          <a:bodyPr wrap="square">
            <a:spAutoFit/>
          </a:bodyPr>
          <a:lstStyle/>
          <a:p>
            <a:pPr lvl="0"/>
            <a:r>
              <a:rPr lang="en-US" sz="3200" dirty="0">
                <a:solidFill>
                  <a:schemeClr val="accent1">
                    <a:lumMod val="50000"/>
                  </a:schemeClr>
                </a:solidFill>
              </a:rPr>
              <a:t>Input on spending Title I Parent Involvement Funds</a:t>
            </a:r>
          </a:p>
        </p:txBody>
      </p:sp>
    </p:spTree>
    <p:extLst>
      <p:ext uri="{BB962C8B-B14F-4D97-AF65-F5344CB8AC3E}">
        <p14:creationId xmlns:p14="http://schemas.microsoft.com/office/powerpoint/2010/main" val="386549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2A1DE1-7BD5-A0BB-A7B5-6D6EB6F52C58}"/>
              </a:ext>
            </a:extLst>
          </p:cNvPr>
          <p:cNvPicPr>
            <a:picLocks noChangeAspect="1"/>
          </p:cNvPicPr>
          <p:nvPr/>
        </p:nvPicPr>
        <p:blipFill rotWithShape="1">
          <a:blip r:embed="rId2"/>
          <a:srcRect l="4102" b="980"/>
          <a:stretch/>
        </p:blipFill>
        <p:spPr>
          <a:xfrm>
            <a:off x="31214" y="0"/>
            <a:ext cx="2193275" cy="7772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515559"/>
            <a:ext cx="1219200" cy="1219200"/>
          </a:xfrm>
          <a:prstGeom prst="rect">
            <a:avLst/>
          </a:prstGeom>
        </p:spPr>
      </p:pic>
      <p:sp>
        <p:nvSpPr>
          <p:cNvPr id="5" name="Rectangle 4">
            <a:extLst>
              <a:ext uri="{FF2B5EF4-FFF2-40B4-BE49-F238E27FC236}">
                <a16:creationId xmlns:a16="http://schemas.microsoft.com/office/drawing/2014/main" id="{3737AB47-7E8C-B53E-182C-6A3ED30F91B7}"/>
              </a:ext>
            </a:extLst>
          </p:cNvPr>
          <p:cNvSpPr/>
          <p:nvPr/>
        </p:nvSpPr>
        <p:spPr>
          <a:xfrm>
            <a:off x="2793622" y="533400"/>
            <a:ext cx="8348428" cy="1661993"/>
          </a:xfrm>
          <a:prstGeom prst="rect">
            <a:avLst/>
          </a:prstGeom>
        </p:spPr>
        <p:txBody>
          <a:bodyPr wrap="square">
            <a:spAutoFit/>
          </a:bodyPr>
          <a:lstStyle/>
          <a:p>
            <a:pPr algn="ctr"/>
            <a:r>
              <a:rPr lang="en-US" sz="3400" dirty="0">
                <a:solidFill>
                  <a:schemeClr val="accent1">
                    <a:lumMod val="50000"/>
                  </a:schemeClr>
                </a:solidFill>
              </a:rPr>
              <a:t>How is the evaluation of the </a:t>
            </a:r>
          </a:p>
          <a:p>
            <a:pPr algn="ctr"/>
            <a:r>
              <a:rPr lang="en-US" sz="3400" dirty="0">
                <a:solidFill>
                  <a:schemeClr val="accent1">
                    <a:lumMod val="50000"/>
                  </a:schemeClr>
                </a:solidFill>
              </a:rPr>
              <a:t>Parent and Family Engagement Plan conducted?</a:t>
            </a:r>
          </a:p>
        </p:txBody>
      </p:sp>
      <p:sp>
        <p:nvSpPr>
          <p:cNvPr id="6" name="Rectangle 5">
            <a:extLst>
              <a:ext uri="{FF2B5EF4-FFF2-40B4-BE49-F238E27FC236}">
                <a16:creationId xmlns:a16="http://schemas.microsoft.com/office/drawing/2014/main" id="{EBE4D449-0A0F-B79E-5E42-5D497BA823B6}"/>
              </a:ext>
            </a:extLst>
          </p:cNvPr>
          <p:cNvSpPr/>
          <p:nvPr/>
        </p:nvSpPr>
        <p:spPr>
          <a:xfrm>
            <a:off x="2971800" y="2362200"/>
            <a:ext cx="7992072" cy="3761030"/>
          </a:xfrm>
          <a:prstGeom prst="rect">
            <a:avLst/>
          </a:prstGeom>
        </p:spPr>
        <p:txBody>
          <a:bodyPr wrap="square">
            <a:spAutoFit/>
          </a:bodyPr>
          <a:lstStyle/>
          <a:p>
            <a:pPr marL="342900" lvl="0" indent="-342900">
              <a:lnSpc>
                <a:spcPct val="120000"/>
              </a:lnSpc>
              <a:spcBef>
                <a:spcPts val="0"/>
              </a:spcBef>
              <a:buFont typeface="Wingdings" panose="05000000000000000000" pitchFamily="2" charset="2"/>
              <a:buChar char="§"/>
            </a:pPr>
            <a:r>
              <a:rPr lang="en-US" sz="2000" dirty="0">
                <a:solidFill>
                  <a:schemeClr val="accent1">
                    <a:lumMod val="50000"/>
                  </a:schemeClr>
                </a:solidFill>
              </a:rPr>
              <a:t>Evaluation Requirements</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Annual evaluations with Title I parents/guardians</a:t>
            </a:r>
          </a:p>
          <a:p>
            <a:pPr marL="1337310" lvl="3" indent="-285750">
              <a:lnSpc>
                <a:spcPct val="120000"/>
              </a:lnSpc>
              <a:buFont typeface="Wingdings" panose="05000000000000000000" pitchFamily="2" charset="2"/>
              <a:buChar char="§"/>
            </a:pPr>
            <a:r>
              <a:rPr lang="en-US" sz="2000" dirty="0">
                <a:solidFill>
                  <a:schemeClr val="accent1">
                    <a:lumMod val="50000"/>
                  </a:schemeClr>
                </a:solidFill>
              </a:rPr>
              <a:t>Parent/guardian surveys (required)</a:t>
            </a:r>
          </a:p>
          <a:p>
            <a:pPr marL="1337310" lvl="3" indent="-285750">
              <a:lnSpc>
                <a:spcPct val="120000"/>
              </a:lnSpc>
              <a:buFont typeface="Wingdings" panose="05000000000000000000" pitchFamily="2" charset="2"/>
              <a:buChar char="§"/>
            </a:pPr>
            <a:r>
              <a:rPr lang="en-US" sz="2000" dirty="0">
                <a:solidFill>
                  <a:schemeClr val="accent1">
                    <a:lumMod val="50000"/>
                  </a:schemeClr>
                </a:solidFill>
              </a:rPr>
              <a:t>Focus groups</a:t>
            </a:r>
          </a:p>
          <a:p>
            <a:pPr marL="1337310" lvl="3" indent="-285750">
              <a:lnSpc>
                <a:spcPct val="120000"/>
              </a:lnSpc>
              <a:buFont typeface="Wingdings" panose="05000000000000000000" pitchFamily="2" charset="2"/>
              <a:buChar char="§"/>
            </a:pPr>
            <a:r>
              <a:rPr lang="en-US" sz="2000" dirty="0">
                <a:solidFill>
                  <a:schemeClr val="accent1">
                    <a:lumMod val="50000"/>
                  </a:schemeClr>
                </a:solidFill>
              </a:rPr>
              <a:t>Parent Advisory Committees</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Analyze content and effectiveness of the current plan</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Identify barriers to parental involvement</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Data/Input may include:</a:t>
            </a:r>
          </a:p>
          <a:p>
            <a:pPr marL="1257300" lvl="2" indent="-342900">
              <a:lnSpc>
                <a:spcPct val="120000"/>
              </a:lnSpc>
              <a:buFont typeface="Wingdings" panose="05000000000000000000" pitchFamily="2" charset="2"/>
              <a:buChar char="§"/>
            </a:pPr>
            <a:r>
              <a:rPr lang="en-US" sz="2000" dirty="0">
                <a:solidFill>
                  <a:schemeClr val="accent1">
                    <a:lumMod val="50000"/>
                  </a:schemeClr>
                </a:solidFill>
              </a:rPr>
              <a:t>Process and timeline	</a:t>
            </a:r>
          </a:p>
          <a:p>
            <a:pPr marL="1257300" lvl="2" indent="-342900">
              <a:lnSpc>
                <a:spcPct val="120000"/>
              </a:lnSpc>
              <a:buFont typeface="Wingdings" panose="05000000000000000000" pitchFamily="2" charset="2"/>
              <a:buChar char="§"/>
            </a:pPr>
            <a:r>
              <a:rPr lang="en-US" sz="2000" dirty="0">
                <a:solidFill>
                  <a:schemeClr val="accent1">
                    <a:lumMod val="50000"/>
                  </a:schemeClr>
                </a:solidFill>
              </a:rPr>
              <a:t>How the evaluation helps create next year’s plan</a:t>
            </a:r>
          </a:p>
        </p:txBody>
      </p:sp>
    </p:spTree>
    <p:extLst>
      <p:ext uri="{BB962C8B-B14F-4D97-AF65-F5344CB8AC3E}">
        <p14:creationId xmlns:p14="http://schemas.microsoft.com/office/powerpoint/2010/main" val="136396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703C65-5102-1FA3-F93D-7FCE4071C567}"/>
              </a:ext>
            </a:extLst>
          </p:cNvPr>
          <p:cNvPicPr>
            <a:picLocks noChangeAspect="1"/>
          </p:cNvPicPr>
          <p:nvPr/>
        </p:nvPicPr>
        <p:blipFill>
          <a:blip r:embed="rId2"/>
          <a:stretch>
            <a:fillRect/>
          </a:stretch>
        </p:blipFill>
        <p:spPr>
          <a:xfrm>
            <a:off x="0" y="6222023"/>
            <a:ext cx="12801600" cy="1593157"/>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400800"/>
            <a:ext cx="1287444" cy="1287444"/>
          </a:xfrm>
          <a:prstGeom prst="rect">
            <a:avLst/>
          </a:prstGeom>
        </p:spPr>
      </p:pic>
      <p:sp>
        <p:nvSpPr>
          <p:cNvPr id="7" name="Rectangle 6">
            <a:extLst>
              <a:ext uri="{FF2B5EF4-FFF2-40B4-BE49-F238E27FC236}">
                <a16:creationId xmlns:a16="http://schemas.microsoft.com/office/drawing/2014/main" id="{71319B2E-D8D9-18C5-7813-D368735CD118}"/>
              </a:ext>
            </a:extLst>
          </p:cNvPr>
          <p:cNvSpPr/>
          <p:nvPr/>
        </p:nvSpPr>
        <p:spPr>
          <a:xfrm>
            <a:off x="1524000" y="709880"/>
            <a:ext cx="9319985" cy="1323439"/>
          </a:xfrm>
          <a:prstGeom prst="rect">
            <a:avLst/>
          </a:prstGeom>
        </p:spPr>
        <p:txBody>
          <a:bodyPr wrap="square">
            <a:spAutoFit/>
          </a:bodyPr>
          <a:lstStyle/>
          <a:p>
            <a:pPr algn="ctr"/>
            <a:r>
              <a:rPr lang="en-US" sz="4000" dirty="0">
                <a:solidFill>
                  <a:schemeClr val="accent1">
                    <a:lumMod val="50000"/>
                  </a:schemeClr>
                </a:solidFill>
              </a:rPr>
              <a:t>What is the </a:t>
            </a:r>
          </a:p>
          <a:p>
            <a:pPr algn="ctr"/>
            <a:r>
              <a:rPr lang="en-US" sz="4000" dirty="0">
                <a:solidFill>
                  <a:schemeClr val="accent1">
                    <a:lumMod val="50000"/>
                  </a:schemeClr>
                </a:solidFill>
              </a:rPr>
              <a:t>School-Parent Compact?</a:t>
            </a:r>
          </a:p>
        </p:txBody>
      </p:sp>
      <p:sp>
        <p:nvSpPr>
          <p:cNvPr id="8" name="Rectangle 7">
            <a:extLst>
              <a:ext uri="{FF2B5EF4-FFF2-40B4-BE49-F238E27FC236}">
                <a16:creationId xmlns:a16="http://schemas.microsoft.com/office/drawing/2014/main" id="{BE2D18B1-6350-5E7A-BC45-56A76B5F8323}"/>
              </a:ext>
            </a:extLst>
          </p:cNvPr>
          <p:cNvSpPr/>
          <p:nvPr/>
        </p:nvSpPr>
        <p:spPr>
          <a:xfrm>
            <a:off x="1656273" y="2740266"/>
            <a:ext cx="7624762" cy="2721964"/>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2400" dirty="0">
                <a:solidFill>
                  <a:schemeClr val="accent1">
                    <a:lumMod val="50000"/>
                  </a:schemeClr>
                </a:solidFill>
              </a:rPr>
              <a:t>The Compact is a commitment from the school, the parent, and the student to share in the responsibility for improved academic achievement. </a:t>
            </a:r>
          </a:p>
          <a:p>
            <a:pPr>
              <a:lnSpc>
                <a:spcPct val="120000"/>
              </a:lnSpc>
            </a:pPr>
            <a:endParaRPr lang="en-US" sz="2000" dirty="0">
              <a:solidFill>
                <a:schemeClr val="accent1">
                  <a:lumMod val="50000"/>
                </a:schemeClr>
              </a:solidFill>
            </a:endParaRPr>
          </a:p>
          <a:p>
            <a:pPr lvl="0">
              <a:lnSpc>
                <a:spcPct val="120000"/>
              </a:lnSpc>
              <a:spcBef>
                <a:spcPts val="0"/>
              </a:spcBef>
              <a:buFont typeface="Wingdings" panose="05000000000000000000" pitchFamily="2" charset="2"/>
              <a:buChar char="Ø"/>
            </a:pPr>
            <a:r>
              <a:rPr lang="en-US" sz="2400" dirty="0">
                <a:solidFill>
                  <a:schemeClr val="accent1">
                    <a:lumMod val="50000"/>
                  </a:schemeClr>
                </a:solidFill>
              </a:rPr>
              <a:t>Title I parents/guardians have a right to be involved in the development of the School-Parent Compact.</a:t>
            </a:r>
          </a:p>
        </p:txBody>
      </p:sp>
      <p:pic>
        <p:nvPicPr>
          <p:cNvPr id="9" name="Picture 8" descr="A close-up of a document&#10;&#10;Description automatically generated with medium confidence">
            <a:extLst>
              <a:ext uri="{FF2B5EF4-FFF2-40B4-BE49-F238E27FC236}">
                <a16:creationId xmlns:a16="http://schemas.microsoft.com/office/drawing/2014/main" id="{C48DD695-4C2E-705B-CF5B-4D595827D91F}"/>
              </a:ext>
            </a:extLst>
          </p:cNvPr>
          <p:cNvPicPr>
            <a:picLocks noChangeAspect="1"/>
          </p:cNvPicPr>
          <p:nvPr/>
        </p:nvPicPr>
        <p:blipFill rotWithShape="1">
          <a:blip r:embed="rId4">
            <a:extLst>
              <a:ext uri="{28A0092B-C50C-407E-A947-70E740481C1C}">
                <a14:useLocalDpi xmlns:a14="http://schemas.microsoft.com/office/drawing/2010/main" val="0"/>
              </a:ext>
            </a:extLst>
          </a:blip>
          <a:srcRect l="3039" t="2073" r="1773" b="1973"/>
          <a:stretch/>
        </p:blipFill>
        <p:spPr>
          <a:xfrm>
            <a:off x="9543367" y="2170270"/>
            <a:ext cx="3258233" cy="4064766"/>
          </a:xfrm>
          <a:prstGeom prst="rect">
            <a:avLst/>
          </a:prstGeom>
        </p:spPr>
      </p:pic>
    </p:spTree>
    <p:extLst>
      <p:ext uri="{BB962C8B-B14F-4D97-AF65-F5344CB8AC3E}">
        <p14:creationId xmlns:p14="http://schemas.microsoft.com/office/powerpoint/2010/main" val="3338655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15916C-AC93-772B-2F1F-9DBE78EE30F5}"/>
              </a:ext>
            </a:extLst>
          </p:cNvPr>
          <p:cNvPicPr>
            <a:picLocks noChangeAspect="1"/>
          </p:cNvPicPr>
          <p:nvPr/>
        </p:nvPicPr>
        <p:blipFill>
          <a:blip r:embed="rId2"/>
          <a:stretch>
            <a:fillRect/>
          </a:stretch>
        </p:blipFill>
        <p:spPr>
          <a:xfrm>
            <a:off x="9717024" y="0"/>
            <a:ext cx="3084576"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477000"/>
            <a:ext cx="1054246" cy="1054246"/>
          </a:xfrm>
          <a:prstGeom prst="rect">
            <a:avLst/>
          </a:prstGeom>
        </p:spPr>
      </p:pic>
      <p:sp>
        <p:nvSpPr>
          <p:cNvPr id="3" name="Rectangle 2">
            <a:extLst>
              <a:ext uri="{FF2B5EF4-FFF2-40B4-BE49-F238E27FC236}">
                <a16:creationId xmlns:a16="http://schemas.microsoft.com/office/drawing/2014/main" id="{39A1F38B-2FEC-EA68-BFDE-1DBE0D49CD0B}"/>
              </a:ext>
            </a:extLst>
          </p:cNvPr>
          <p:cNvSpPr/>
          <p:nvPr/>
        </p:nvSpPr>
        <p:spPr>
          <a:xfrm>
            <a:off x="723900" y="891295"/>
            <a:ext cx="11353800" cy="584775"/>
          </a:xfrm>
          <a:prstGeom prst="rect">
            <a:avLst/>
          </a:prstGeom>
        </p:spPr>
        <p:txBody>
          <a:bodyPr wrap="square">
            <a:spAutoFit/>
          </a:bodyPr>
          <a:lstStyle/>
          <a:p>
            <a:r>
              <a:rPr lang="en-US" sz="3200" b="1" dirty="0">
                <a:solidFill>
                  <a:schemeClr val="accent1">
                    <a:lumMod val="50000"/>
                  </a:schemeClr>
                </a:solidFill>
              </a:rPr>
              <a:t>What are the Standards my child is expected to achieve?</a:t>
            </a:r>
            <a:endParaRPr lang="en-US" sz="3200" dirty="0">
              <a:solidFill>
                <a:schemeClr val="accent1">
                  <a:lumMod val="50000"/>
                </a:schemeClr>
              </a:solidFill>
            </a:endParaRPr>
          </a:p>
        </p:txBody>
      </p:sp>
      <p:sp>
        <p:nvSpPr>
          <p:cNvPr id="4" name="Rectangle 3">
            <a:extLst>
              <a:ext uri="{FF2B5EF4-FFF2-40B4-BE49-F238E27FC236}">
                <a16:creationId xmlns:a16="http://schemas.microsoft.com/office/drawing/2014/main" id="{C87244B3-D756-2369-3A4B-944A2B774117}"/>
              </a:ext>
            </a:extLst>
          </p:cNvPr>
          <p:cNvSpPr/>
          <p:nvPr/>
        </p:nvSpPr>
        <p:spPr>
          <a:xfrm>
            <a:off x="990600" y="1796780"/>
            <a:ext cx="9710276" cy="4391330"/>
          </a:xfrm>
          <a:prstGeom prst="rect">
            <a:avLst/>
          </a:prstGeom>
        </p:spPr>
        <p:txBody>
          <a:bodyPr wrap="square">
            <a:spAutoFit/>
          </a:bodyPr>
          <a:lstStyle/>
          <a:p>
            <a:pPr marL="285750" indent="-285750">
              <a:lnSpc>
                <a:spcPct val="120000"/>
              </a:lnSpc>
              <a:buFont typeface="Wingdings" panose="05000000000000000000" pitchFamily="2" charset="2"/>
              <a:buChar char="Ø"/>
            </a:pPr>
            <a:r>
              <a:rPr lang="en-US" dirty="0">
                <a:solidFill>
                  <a:schemeClr val="accent1">
                    <a:lumMod val="50000"/>
                  </a:schemeClr>
                </a:solidFill>
              </a:rPr>
              <a:t>State of Florida adopted the ELA Florida’s B.E.S.T. Standards K-12 and Mathematics Florida Standards (MAFS)</a:t>
            </a:r>
          </a:p>
          <a:p>
            <a:pPr>
              <a:lnSpc>
                <a:spcPct val="120000"/>
              </a:lnSpc>
            </a:pPr>
            <a:endParaRPr lang="en-US"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dirty="0">
                <a:solidFill>
                  <a:schemeClr val="accent1">
                    <a:lumMod val="50000"/>
                  </a:schemeClr>
                </a:solidFill>
              </a:rPr>
              <a:t>The MAFS and B.E.S.T. provide clear educational standards while allowing local districts and schools the flexibility needed to deliver quality instruction in the classroom. </a:t>
            </a:r>
          </a:p>
          <a:p>
            <a:pPr>
              <a:lnSpc>
                <a:spcPct val="120000"/>
              </a:lnSpc>
            </a:pPr>
            <a:endParaRPr lang="en-US"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dirty="0">
                <a:solidFill>
                  <a:schemeClr val="accent1">
                    <a:lumMod val="50000"/>
                  </a:schemeClr>
                </a:solidFill>
              </a:rPr>
              <a:t>The standards (which are not to be confused with curriculum or instruction) are designed to ensure all students, regardless of demographics, graduate high school prepared to enter college or the workforce. </a:t>
            </a:r>
          </a:p>
          <a:p>
            <a:pPr>
              <a:lnSpc>
                <a:spcPct val="120000"/>
              </a:lnSpc>
            </a:pPr>
            <a:endParaRPr lang="en-US"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dirty="0">
                <a:solidFill>
                  <a:schemeClr val="accent1">
                    <a:lumMod val="50000"/>
                  </a:schemeClr>
                </a:solidFill>
              </a:rPr>
              <a:t>The standards are internationally benchmarked and provide our students with an edge in the global jobs market by ensuring mastery of knowledge and skills needed to perform today's high-skill, high-wage occupations. </a:t>
            </a:r>
          </a:p>
        </p:txBody>
      </p:sp>
    </p:spTree>
    <p:extLst>
      <p:ext uri="{BB962C8B-B14F-4D97-AF65-F5344CB8AC3E}">
        <p14:creationId xmlns:p14="http://schemas.microsoft.com/office/powerpoint/2010/main" val="2833068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group of people standing together&#10;&#10;Description automatically generated">
            <a:extLst>
              <a:ext uri="{FF2B5EF4-FFF2-40B4-BE49-F238E27FC236}">
                <a16:creationId xmlns:a16="http://schemas.microsoft.com/office/drawing/2014/main" id="{01F45C8B-17B5-60EB-4784-1DC231AFFD5F}"/>
              </a:ext>
            </a:extLst>
          </p:cNvPr>
          <p:cNvPicPr>
            <a:picLocks noChangeAspect="1"/>
          </p:cNvPicPr>
          <p:nvPr/>
        </p:nvPicPr>
        <p:blipFill rotWithShape="1">
          <a:blip r:embed="rId2">
            <a:extLst>
              <a:ext uri="{28A0092B-C50C-407E-A947-70E740481C1C}">
                <a14:useLocalDpi xmlns:a14="http://schemas.microsoft.com/office/drawing/2010/main" val="0"/>
              </a:ext>
            </a:extLst>
          </a:blip>
          <a:srcRect l="853" t="59804" r="62499"/>
          <a:stretch/>
        </p:blipFill>
        <p:spPr>
          <a:xfrm>
            <a:off x="6427" y="4572000"/>
            <a:ext cx="3041573" cy="3200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0" y="6172200"/>
            <a:ext cx="1282846" cy="1282846"/>
          </a:xfrm>
          <a:prstGeom prst="rect">
            <a:avLst/>
          </a:prstGeom>
        </p:spPr>
      </p:pic>
      <p:sp>
        <p:nvSpPr>
          <p:cNvPr id="5" name="Rectangle 4">
            <a:extLst>
              <a:ext uri="{FF2B5EF4-FFF2-40B4-BE49-F238E27FC236}">
                <a16:creationId xmlns:a16="http://schemas.microsoft.com/office/drawing/2014/main" id="{91D2B90C-73E4-46BF-4606-65F0A1338C10}"/>
              </a:ext>
            </a:extLst>
          </p:cNvPr>
          <p:cNvSpPr/>
          <p:nvPr/>
        </p:nvSpPr>
        <p:spPr>
          <a:xfrm>
            <a:off x="3200400" y="457200"/>
            <a:ext cx="6633584" cy="707886"/>
          </a:xfrm>
          <a:prstGeom prst="rect">
            <a:avLst/>
          </a:prstGeom>
        </p:spPr>
        <p:txBody>
          <a:bodyPr wrap="square">
            <a:spAutoFit/>
          </a:bodyPr>
          <a:lstStyle/>
          <a:p>
            <a:pPr algn="ctr"/>
            <a:r>
              <a:rPr lang="en-US" sz="4000" b="1" dirty="0">
                <a:solidFill>
                  <a:schemeClr val="accent1">
                    <a:lumMod val="50000"/>
                  </a:schemeClr>
                </a:solidFill>
              </a:rPr>
              <a:t>What is my child learning?</a:t>
            </a:r>
            <a:endParaRPr lang="en-US" sz="4000" dirty="0">
              <a:solidFill>
                <a:schemeClr val="accent1">
                  <a:lumMod val="50000"/>
                </a:schemeClr>
              </a:solidFill>
            </a:endParaRPr>
          </a:p>
        </p:txBody>
      </p:sp>
      <p:graphicFrame>
        <p:nvGraphicFramePr>
          <p:cNvPr id="4" name="Table 3">
            <a:extLst>
              <a:ext uri="{FF2B5EF4-FFF2-40B4-BE49-F238E27FC236}">
                <a16:creationId xmlns:a16="http://schemas.microsoft.com/office/drawing/2014/main" id="{B6D06251-6538-3C8B-1753-A2EA56C5F7CC}"/>
              </a:ext>
            </a:extLst>
          </p:cNvPr>
          <p:cNvGraphicFramePr>
            <a:graphicFrameLocks noGrp="1"/>
          </p:cNvGraphicFramePr>
          <p:nvPr>
            <p:extLst>
              <p:ext uri="{D42A27DB-BD31-4B8C-83A1-F6EECF244321}">
                <p14:modId xmlns:p14="http://schemas.microsoft.com/office/powerpoint/2010/main" val="3708546693"/>
              </p:ext>
            </p:extLst>
          </p:nvPr>
        </p:nvGraphicFramePr>
        <p:xfrm>
          <a:off x="2590800" y="1981200"/>
          <a:ext cx="8005665" cy="2837318"/>
        </p:xfrm>
        <a:graphic>
          <a:graphicData uri="http://schemas.openxmlformats.org/drawingml/2006/table">
            <a:tbl>
              <a:tblPr/>
              <a:tblGrid>
                <a:gridCol w="1191619">
                  <a:extLst>
                    <a:ext uri="{9D8B030D-6E8A-4147-A177-3AD203B41FA5}">
                      <a16:colId xmlns:a16="http://schemas.microsoft.com/office/drawing/2014/main" val="1943863836"/>
                    </a:ext>
                  </a:extLst>
                </a:gridCol>
                <a:gridCol w="2148271">
                  <a:extLst>
                    <a:ext uri="{9D8B030D-6E8A-4147-A177-3AD203B41FA5}">
                      <a16:colId xmlns:a16="http://schemas.microsoft.com/office/drawing/2014/main" val="1230649819"/>
                    </a:ext>
                  </a:extLst>
                </a:gridCol>
                <a:gridCol w="4665775">
                  <a:extLst>
                    <a:ext uri="{9D8B030D-6E8A-4147-A177-3AD203B41FA5}">
                      <a16:colId xmlns:a16="http://schemas.microsoft.com/office/drawing/2014/main" val="1407170189"/>
                    </a:ext>
                  </a:extLst>
                </a:gridCol>
              </a:tblGrid>
              <a:tr h="284840">
                <a:tc>
                  <a:txBody>
                    <a:bodyPr/>
                    <a:lstStyle/>
                    <a:p>
                      <a:pPr algn="ctr" fontAlgn="b"/>
                      <a:r>
                        <a:rPr lang="en-US" sz="1600" b="0" i="0" u="none" strike="noStrike" dirty="0">
                          <a:solidFill>
                            <a:srgbClr val="000000"/>
                          </a:solidFill>
                          <a:effectLst/>
                          <a:latin typeface="Calibri" panose="020F0502020204030204" pitchFamily="34" charset="0"/>
                        </a:rPr>
                        <a:t>SUBJECT</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PUBLISHER</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TEXTBOOK</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658837397"/>
                  </a:ext>
                </a:extLst>
              </a:tr>
              <a:tr h="284840">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49696032"/>
                  </a:ext>
                </a:extLst>
              </a:tr>
              <a:tr h="560121">
                <a:tc>
                  <a:txBody>
                    <a:bodyPr/>
                    <a:lstStyle/>
                    <a:p>
                      <a:pPr algn="ctr" fontAlgn="b"/>
                      <a:r>
                        <a:rPr lang="en-US" sz="1600" b="0" i="0" u="none" strike="noStrike" dirty="0">
                          <a:solidFill>
                            <a:srgbClr val="000000"/>
                          </a:solidFill>
                          <a:effectLst/>
                          <a:latin typeface="Calibri" panose="020F0502020204030204" pitchFamily="34" charset="0"/>
                        </a:rPr>
                        <a:t>Reading</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Benchmark</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(K-5) Florida Benchmark Advance 2022 FL Edition</a:t>
                      </a:r>
                    </a:p>
                    <a:p>
                      <a:pPr algn="ctr" fontAlgn="b"/>
                      <a:r>
                        <a:rPr lang="en-US" sz="1600" b="0" i="0" u="none" strike="noStrike" dirty="0">
                          <a:solidFill>
                            <a:srgbClr val="000000"/>
                          </a:solidFill>
                          <a:effectLst/>
                          <a:latin typeface="Calibri" panose="020F0502020204030204" pitchFamily="34" charset="0"/>
                        </a:rPr>
                        <a:t>(6-12)  Florida </a:t>
                      </a:r>
                      <a:r>
                        <a:rPr lang="en-US" sz="1600" b="0" i="0" u="none" strike="noStrike" dirty="0" err="1">
                          <a:solidFill>
                            <a:srgbClr val="000000"/>
                          </a:solidFill>
                          <a:effectLst/>
                          <a:latin typeface="Calibri" panose="020F0502020204030204" pitchFamily="34" charset="0"/>
                        </a:rPr>
                        <a:t>StudySync</a:t>
                      </a:r>
                      <a:r>
                        <a:rPr lang="en-US" sz="1600" b="0" i="0" u="none" strike="noStrike" dirty="0">
                          <a:solidFill>
                            <a:srgbClr val="000000"/>
                          </a:solidFill>
                          <a:effectLst/>
                          <a:latin typeface="Calibri" panose="020F0502020204030204" pitchFamily="34" charset="0"/>
                        </a:rPr>
                        <a:t> 2022 / 1</a:t>
                      </a:r>
                      <a:r>
                        <a:rPr lang="en-US" sz="1600" b="0" i="0" u="none" strike="noStrike" baseline="30000" dirty="0">
                          <a:solidFill>
                            <a:srgbClr val="000000"/>
                          </a:solidFill>
                          <a:effectLst/>
                          <a:latin typeface="Calibri" panose="020F0502020204030204" pitchFamily="34" charset="0"/>
                        </a:rPr>
                        <a:t>st</a:t>
                      </a:r>
                      <a:r>
                        <a:rPr lang="en-US" sz="1600" b="0" i="0" u="none" strike="noStrike" dirty="0">
                          <a:solidFill>
                            <a:srgbClr val="000000"/>
                          </a:solidFill>
                          <a:effectLst/>
                          <a:latin typeface="Calibri" panose="020F0502020204030204" pitchFamily="34" charset="0"/>
                        </a:rPr>
                        <a:t> Edition</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738964504"/>
                  </a:ext>
                </a:extLst>
              </a:tr>
              <a:tr h="284840">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47858285"/>
                  </a:ext>
                </a:extLst>
              </a:tr>
              <a:tr h="277388">
                <a:tc>
                  <a:txBody>
                    <a:bodyPr/>
                    <a:lstStyle/>
                    <a:p>
                      <a:pPr algn="ctr" fontAlgn="b"/>
                      <a:r>
                        <a:rPr lang="en-US" sz="1600" b="0" i="0" u="none" strike="noStrike" dirty="0">
                          <a:solidFill>
                            <a:srgbClr val="000000"/>
                          </a:solidFill>
                          <a:effectLst/>
                          <a:latin typeface="Calibri" panose="020F0502020204030204" pitchFamily="34" charset="0"/>
                        </a:rPr>
                        <a:t>Math</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a:rPr>
                        <a:t>McGraw Hill</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a:rPr>
                        <a:t>Florida Reveal Math 2023 / 1</a:t>
                      </a:r>
                      <a:r>
                        <a:rPr lang="en-US" sz="1600" b="0" i="0" u="none" strike="noStrike" baseline="30000" dirty="0">
                          <a:solidFill>
                            <a:srgbClr val="000000"/>
                          </a:solidFill>
                          <a:effectLst/>
                          <a:latin typeface="Calibri"/>
                        </a:rPr>
                        <a:t>st</a:t>
                      </a:r>
                      <a:r>
                        <a:rPr lang="en-US" sz="1600" b="0" i="0" u="none" strike="noStrike" dirty="0">
                          <a:solidFill>
                            <a:srgbClr val="000000"/>
                          </a:solidFill>
                          <a:effectLst/>
                          <a:latin typeface="Calibri"/>
                        </a:rPr>
                        <a:t> Edition</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002967193"/>
                  </a:ext>
                </a:extLst>
              </a:tr>
              <a:tr h="284840">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97210899"/>
                  </a:ext>
                </a:extLst>
              </a:tr>
              <a:tr h="315524">
                <a:tc>
                  <a:txBody>
                    <a:bodyPr/>
                    <a:lstStyle/>
                    <a:p>
                      <a:pPr algn="ctr" fontAlgn="b"/>
                      <a:r>
                        <a:rPr lang="en-US" sz="1600" b="0" i="0" u="none" strike="noStrike" dirty="0">
                          <a:solidFill>
                            <a:srgbClr val="000000"/>
                          </a:solidFill>
                          <a:effectLst/>
                          <a:latin typeface="Calibri" panose="020F0502020204030204" pitchFamily="34" charset="0"/>
                        </a:rPr>
                        <a:t>Social Studies</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TCI</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Social Studies Alive</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936736306"/>
                  </a:ext>
                </a:extLst>
              </a:tr>
              <a:tr h="75150">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86700194"/>
                  </a:ext>
                </a:extLst>
              </a:tr>
              <a:tr h="291560">
                <a:tc>
                  <a:txBody>
                    <a:bodyPr/>
                    <a:lstStyle/>
                    <a:p>
                      <a:pPr algn="ctr" fontAlgn="b"/>
                      <a:r>
                        <a:rPr lang="en-US" sz="1600" b="0" i="0" u="none" strike="noStrike" dirty="0">
                          <a:solidFill>
                            <a:srgbClr val="000000"/>
                          </a:solidFill>
                          <a:effectLst/>
                          <a:latin typeface="Calibri" panose="020F0502020204030204" pitchFamily="34" charset="0"/>
                        </a:rPr>
                        <a:t>Science </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Pearson / </a:t>
                      </a:r>
                      <a:r>
                        <a:rPr lang="en-US" sz="1600" b="0" i="0" u="none" strike="noStrike" dirty="0" err="1">
                          <a:solidFill>
                            <a:srgbClr val="000000"/>
                          </a:solidFill>
                          <a:effectLst/>
                          <a:latin typeface="Calibri" panose="020F0502020204030204" pitchFamily="34" charset="0"/>
                        </a:rPr>
                        <a:t>Savvas</a:t>
                      </a:r>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Elevate Science</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006747690"/>
                  </a:ext>
                </a:extLst>
              </a:tr>
            </a:tbl>
          </a:graphicData>
        </a:graphic>
      </p:graphicFrame>
    </p:spTree>
    <p:extLst>
      <p:ext uri="{BB962C8B-B14F-4D97-AF65-F5344CB8AC3E}">
        <p14:creationId xmlns:p14="http://schemas.microsoft.com/office/powerpoint/2010/main" val="1331283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close-up of a green and white logo&#10;&#10;Description automatically generated">
            <a:extLst>
              <a:ext uri="{FF2B5EF4-FFF2-40B4-BE49-F238E27FC236}">
                <a16:creationId xmlns:a16="http://schemas.microsoft.com/office/drawing/2014/main" id="{6D044095-5093-EB15-06A4-F2CE505B8D83}"/>
              </a:ext>
            </a:extLst>
          </p:cNvPr>
          <p:cNvPicPr>
            <a:picLocks noChangeAspect="1"/>
          </p:cNvPicPr>
          <p:nvPr/>
        </p:nvPicPr>
        <p:blipFill rotWithShape="1">
          <a:blip r:embed="rId2">
            <a:extLst>
              <a:ext uri="{28A0092B-C50C-407E-A947-70E740481C1C}">
                <a14:useLocalDpi xmlns:a14="http://schemas.microsoft.com/office/drawing/2010/main" val="0"/>
              </a:ext>
            </a:extLst>
          </a:blip>
          <a:srcRect l="24176" t="67903" r="1666" b="9574"/>
          <a:stretch/>
        </p:blipFill>
        <p:spPr>
          <a:xfrm>
            <a:off x="0" y="5715000"/>
            <a:ext cx="12768549" cy="2057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0F4A381-122F-7773-5C94-BFE88AEB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400800"/>
            <a:ext cx="1282846" cy="1282846"/>
          </a:xfrm>
          <a:prstGeom prst="rect">
            <a:avLst/>
          </a:prstGeom>
        </p:spPr>
      </p:pic>
      <p:sp>
        <p:nvSpPr>
          <p:cNvPr id="6" name="Rectangle 5">
            <a:extLst>
              <a:ext uri="{FF2B5EF4-FFF2-40B4-BE49-F238E27FC236}">
                <a16:creationId xmlns:a16="http://schemas.microsoft.com/office/drawing/2014/main" id="{E06FD10C-FD30-CAFF-A428-CDF97061EBFF}"/>
              </a:ext>
            </a:extLst>
          </p:cNvPr>
          <p:cNvSpPr/>
          <p:nvPr/>
        </p:nvSpPr>
        <p:spPr>
          <a:xfrm>
            <a:off x="3198308" y="507608"/>
            <a:ext cx="6633584" cy="707886"/>
          </a:xfrm>
          <a:prstGeom prst="rect">
            <a:avLst/>
          </a:prstGeom>
        </p:spPr>
        <p:txBody>
          <a:bodyPr wrap="square">
            <a:spAutoFit/>
          </a:bodyPr>
          <a:lstStyle/>
          <a:p>
            <a:pPr algn="ctr"/>
            <a:r>
              <a:rPr lang="en-US" sz="4000" b="1" dirty="0">
                <a:solidFill>
                  <a:schemeClr val="accent1">
                    <a:lumMod val="50000"/>
                  </a:schemeClr>
                </a:solidFill>
              </a:rPr>
              <a:t>What is my child learning?</a:t>
            </a:r>
            <a:endParaRPr lang="en-US" sz="4000" dirty="0">
              <a:solidFill>
                <a:schemeClr val="accent1">
                  <a:lumMod val="50000"/>
                </a:schemeClr>
              </a:solidFill>
            </a:endParaRPr>
          </a:p>
        </p:txBody>
      </p:sp>
      <p:graphicFrame>
        <p:nvGraphicFramePr>
          <p:cNvPr id="5" name="Table 4">
            <a:extLst>
              <a:ext uri="{FF2B5EF4-FFF2-40B4-BE49-F238E27FC236}">
                <a16:creationId xmlns:a16="http://schemas.microsoft.com/office/drawing/2014/main" id="{90D3DC65-689A-90CC-FE1E-7B597FDDDC5B}"/>
              </a:ext>
            </a:extLst>
          </p:cNvPr>
          <p:cNvGraphicFramePr>
            <a:graphicFrameLocks noGrp="1"/>
          </p:cNvGraphicFramePr>
          <p:nvPr>
            <p:extLst>
              <p:ext uri="{D42A27DB-BD31-4B8C-83A1-F6EECF244321}">
                <p14:modId xmlns:p14="http://schemas.microsoft.com/office/powerpoint/2010/main" val="2531800581"/>
              </p:ext>
            </p:extLst>
          </p:nvPr>
        </p:nvGraphicFramePr>
        <p:xfrm>
          <a:off x="1062633" y="1528817"/>
          <a:ext cx="10066733" cy="3246383"/>
        </p:xfrm>
        <a:graphic>
          <a:graphicData uri="http://schemas.openxmlformats.org/drawingml/2006/table">
            <a:tbl>
              <a:tblPr firstRow="1" firstCol="1" bandRow="1"/>
              <a:tblGrid>
                <a:gridCol w="2286899">
                  <a:extLst>
                    <a:ext uri="{9D8B030D-6E8A-4147-A177-3AD203B41FA5}">
                      <a16:colId xmlns:a16="http://schemas.microsoft.com/office/drawing/2014/main" val="3756920893"/>
                    </a:ext>
                  </a:extLst>
                </a:gridCol>
                <a:gridCol w="2096830">
                  <a:extLst>
                    <a:ext uri="{9D8B030D-6E8A-4147-A177-3AD203B41FA5}">
                      <a16:colId xmlns:a16="http://schemas.microsoft.com/office/drawing/2014/main" val="1715533324"/>
                    </a:ext>
                  </a:extLst>
                </a:gridCol>
                <a:gridCol w="5683004">
                  <a:extLst>
                    <a:ext uri="{9D8B030D-6E8A-4147-A177-3AD203B41FA5}">
                      <a16:colId xmlns:a16="http://schemas.microsoft.com/office/drawing/2014/main" val="1632929083"/>
                    </a:ext>
                  </a:extLst>
                </a:gridCol>
              </a:tblGrid>
              <a:tr h="245126">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1000"/>
                        </a:spcAft>
                      </a:pPr>
                      <a:r>
                        <a:rPr lang="en-US" sz="1400" b="0" dirty="0">
                          <a:solidFill>
                            <a:schemeClr val="tx1"/>
                          </a:solidFill>
                          <a:effectLst/>
                          <a:latin typeface="+mn-lt"/>
                        </a:rPr>
                        <a:t>Subject</a:t>
                      </a:r>
                      <a:endParaRPr lang="en-US" sz="1400" b="0" dirty="0">
                        <a:solidFill>
                          <a:schemeClr val="tx1"/>
                        </a:solidFill>
                        <a:effectLst/>
                        <a:latin typeface="+mn-lt"/>
                        <a:ea typeface="Calibri"/>
                        <a:cs typeface="Times New Roman"/>
                      </a:endParaRPr>
                    </a:p>
                  </a:txBody>
                  <a:tcPr marL="9525" marR="9525" marT="9525" marB="0"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1000"/>
                        </a:spcAft>
                      </a:pPr>
                      <a:r>
                        <a:rPr lang="en-US" sz="1400" b="0" dirty="0">
                          <a:solidFill>
                            <a:schemeClr val="tx1"/>
                          </a:solidFill>
                          <a:effectLst/>
                          <a:latin typeface="+mn-lt"/>
                        </a:rPr>
                        <a:t>Publisher</a:t>
                      </a:r>
                      <a:endParaRPr lang="en-US" sz="1400" b="0" dirty="0">
                        <a:solidFill>
                          <a:schemeClr val="tx1"/>
                        </a:solidFill>
                        <a:effectLst/>
                        <a:latin typeface="+mn-lt"/>
                        <a:ea typeface="Calibri"/>
                        <a:cs typeface="Times New Roman"/>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1000"/>
                        </a:spcAft>
                      </a:pPr>
                      <a:r>
                        <a:rPr lang="en-US" sz="1400" b="0" dirty="0">
                          <a:solidFill>
                            <a:schemeClr val="tx1"/>
                          </a:solidFill>
                          <a:effectLst/>
                          <a:latin typeface="+mn-lt"/>
                        </a:rPr>
                        <a:t>Title</a:t>
                      </a:r>
                      <a:endParaRPr lang="en-US" sz="1400" b="0" dirty="0">
                        <a:solidFill>
                          <a:schemeClr val="tx1"/>
                        </a:solidFill>
                        <a:effectLst/>
                        <a:latin typeface="+mn-lt"/>
                        <a:ea typeface="Calibri"/>
                        <a:cs typeface="Times New Roman"/>
                      </a:endParaRPr>
                    </a:p>
                  </a:txBody>
                  <a:tcPr marL="9525" marR="9525" marT="9525" marB="0" anchor="ctr">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extLst>
                  <a:ext uri="{0D108BD9-81ED-4DB2-BD59-A6C34878D82A}">
                    <a16:rowId xmlns:a16="http://schemas.microsoft.com/office/drawing/2014/main" val="1053461973"/>
                  </a:ext>
                </a:extLst>
              </a:tr>
              <a:tr h="385281">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1000"/>
                        </a:spcAft>
                      </a:pPr>
                      <a:r>
                        <a:rPr lang="en-US" sz="1400" b="0" dirty="0">
                          <a:solidFill>
                            <a:schemeClr val="tx1"/>
                          </a:solidFill>
                          <a:effectLst/>
                          <a:latin typeface="+mn-lt"/>
                        </a:rPr>
                        <a:t>English and Language Arts</a:t>
                      </a:r>
                      <a:endParaRPr lang="en-US" sz="1400" b="0" dirty="0">
                        <a:solidFill>
                          <a:schemeClr val="tx1"/>
                        </a:solidFill>
                        <a:effectLst/>
                        <a:latin typeface="+mn-lt"/>
                        <a:ea typeface="Calibri"/>
                        <a:cs typeface="Times New Roman"/>
                      </a:endParaRPr>
                    </a:p>
                  </a:txBody>
                  <a:tcPr marL="9525" marR="9525" marT="9525" marB="0"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1000"/>
                        </a:spcAft>
                      </a:pPr>
                      <a:r>
                        <a:rPr lang="en-US" sz="1400" b="0" dirty="0">
                          <a:effectLst/>
                          <a:latin typeface="+mn-lt"/>
                          <a:ea typeface="Calibri"/>
                          <a:cs typeface="Times New Roman"/>
                        </a:rPr>
                        <a:t>McGraw-Hill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1000"/>
                        </a:spcAft>
                      </a:pPr>
                      <a:r>
                        <a:rPr lang="en-US" sz="1400" b="0" u="none" dirty="0">
                          <a:effectLst/>
                          <a:latin typeface="+mn-lt"/>
                          <a:ea typeface="Calibri"/>
                          <a:cs typeface="Times New Roman"/>
                        </a:rPr>
                        <a:t>Florida </a:t>
                      </a:r>
                      <a:r>
                        <a:rPr lang="en-US" sz="1400" b="0" u="none" dirty="0" err="1">
                          <a:effectLst/>
                          <a:latin typeface="+mn-lt"/>
                          <a:ea typeface="Calibri"/>
                          <a:cs typeface="Times New Roman"/>
                        </a:rPr>
                        <a:t>StudySync</a:t>
                      </a:r>
                      <a:endParaRPr lang="en-US" sz="1400" b="0" u="none" dirty="0">
                        <a:effectLst/>
                        <a:latin typeface="+mn-lt"/>
                        <a:ea typeface="Calibri"/>
                        <a:cs typeface="Times New Roman"/>
                      </a:endParaRPr>
                    </a:p>
                  </a:txBody>
                  <a:tcPr marL="9525" marR="9525" marT="9525" marB="0" anchor="ctr">
                    <a:lnL w="12700" cmpd="sng">
                      <a:solidFill>
                        <a:sysClr val="window" lastClr="FFFFFF"/>
                      </a:solidFill>
                    </a:lnL>
                    <a:lnR w="12700"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1010899195"/>
                  </a:ext>
                </a:extLst>
              </a:tr>
              <a:tr h="229685">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1000"/>
                        </a:spcAft>
                      </a:pPr>
                      <a:r>
                        <a:rPr lang="en-US" sz="1400" b="0" dirty="0">
                          <a:solidFill>
                            <a:schemeClr val="tx1"/>
                          </a:solidFill>
                          <a:effectLst/>
                          <a:latin typeface="+mn-lt"/>
                        </a:rPr>
                        <a:t>6-8 Mathematics   </a:t>
                      </a:r>
                      <a:endParaRPr lang="en-US" sz="1400" b="0" dirty="0">
                        <a:solidFill>
                          <a:schemeClr val="tx1"/>
                        </a:solidFill>
                        <a:effectLst/>
                        <a:latin typeface="+mn-lt"/>
                        <a:ea typeface="Calibri"/>
                        <a:cs typeface="Times New Roman"/>
                      </a:endParaRPr>
                    </a:p>
                  </a:txBody>
                  <a:tcPr marL="9525" marR="9525" marT="9525" marB="0"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1000"/>
                        </a:spcAft>
                      </a:pPr>
                      <a:r>
                        <a:rPr lang="en-US" sz="1400" b="0" dirty="0">
                          <a:effectLst/>
                          <a:latin typeface="+mn-lt"/>
                        </a:rPr>
                        <a:t>McGraw Hill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1000"/>
                        </a:spcAft>
                      </a:pPr>
                      <a:r>
                        <a:rPr lang="en-US" sz="1400" b="0" dirty="0">
                          <a:effectLst/>
                          <a:latin typeface="+mn-lt"/>
                        </a:rPr>
                        <a:t>Florida Reveal Math</a:t>
                      </a:r>
                      <a:endParaRPr lang="en-US" sz="1400" b="0" dirty="0">
                        <a:effectLst/>
                        <a:latin typeface="+mn-lt"/>
                        <a:ea typeface="Calibri"/>
                        <a:cs typeface="Times New Roman"/>
                      </a:endParaRPr>
                    </a:p>
                  </a:txBody>
                  <a:tcPr marL="9525" marR="9525" marT="9525" marB="0" anchor="ct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3419348581"/>
                  </a:ext>
                </a:extLst>
              </a:tr>
              <a:tr h="229685">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1000"/>
                        </a:spcAft>
                      </a:pPr>
                      <a:r>
                        <a:rPr lang="en-US" sz="1400" b="0" dirty="0">
                          <a:solidFill>
                            <a:schemeClr val="tx1"/>
                          </a:solidFill>
                          <a:effectLst/>
                          <a:latin typeface="+mn-lt"/>
                        </a:rPr>
                        <a:t>Algebra</a:t>
                      </a:r>
                      <a:r>
                        <a:rPr lang="en-US" sz="1400" b="0" baseline="0" dirty="0">
                          <a:solidFill>
                            <a:schemeClr val="tx1"/>
                          </a:solidFill>
                          <a:effectLst/>
                          <a:latin typeface="+mn-lt"/>
                        </a:rPr>
                        <a:t> I </a:t>
                      </a:r>
                      <a:r>
                        <a:rPr lang="en-US" sz="1400" b="0" dirty="0">
                          <a:solidFill>
                            <a:schemeClr val="tx1"/>
                          </a:solidFill>
                          <a:effectLst/>
                          <a:latin typeface="+mn-lt"/>
                        </a:rPr>
                        <a:t>Honors</a:t>
                      </a:r>
                      <a:endParaRPr lang="en-US" sz="1400" b="0" dirty="0">
                        <a:solidFill>
                          <a:schemeClr val="tx1"/>
                        </a:solidFill>
                        <a:effectLst/>
                        <a:latin typeface="+mn-lt"/>
                        <a:ea typeface="Calibri"/>
                        <a:cs typeface="Times New Roman"/>
                      </a:endParaRPr>
                    </a:p>
                  </a:txBody>
                  <a:tcPr marL="9525" marR="9525" marT="9525" marB="0"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1000"/>
                        </a:spcAft>
                      </a:pPr>
                      <a:r>
                        <a:rPr lang="en-US" sz="1400" b="0" dirty="0">
                          <a:effectLst/>
                          <a:latin typeface="+mn-lt"/>
                        </a:rPr>
                        <a:t>McGraw Hill</a:t>
                      </a:r>
                      <a:endParaRPr lang="en-US" sz="1400" b="0" baseline="0" dirty="0">
                        <a:effectLst/>
                        <a:latin typeface="+mn-lt"/>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1000"/>
                        </a:spcAft>
                      </a:pPr>
                      <a:r>
                        <a:rPr lang="en-US" sz="1400" b="0" kern="1200" dirty="0">
                          <a:solidFill>
                            <a:schemeClr val="dk1"/>
                          </a:solidFill>
                          <a:effectLst/>
                          <a:latin typeface="+mn-lt"/>
                          <a:ea typeface="+mn-ea"/>
                          <a:cs typeface="+mn-cs"/>
                        </a:rPr>
                        <a:t>Florida Reveal Math</a:t>
                      </a:r>
                      <a:endParaRPr lang="en-US" sz="1400" b="0" kern="1200" dirty="0">
                        <a:solidFill>
                          <a:schemeClr val="dk1"/>
                        </a:solidFill>
                        <a:effectLst/>
                        <a:latin typeface="+mn-lt"/>
                        <a:ea typeface="Calibri"/>
                        <a:cs typeface="Times New Roman"/>
                      </a:endParaRPr>
                    </a:p>
                  </a:txBody>
                  <a:tcPr marL="9525" marR="9525" marT="9525" marB="0" anchor="ct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2083089307"/>
                  </a:ext>
                </a:extLst>
              </a:tr>
              <a:tr h="272974">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1000"/>
                        </a:spcAft>
                      </a:pPr>
                      <a:r>
                        <a:rPr lang="en-US" sz="1400" b="0" dirty="0">
                          <a:solidFill>
                            <a:schemeClr val="tx1"/>
                          </a:solidFill>
                          <a:effectLst/>
                          <a:latin typeface="+mn-lt"/>
                        </a:rPr>
                        <a:t>Geometry Honors </a:t>
                      </a:r>
                      <a:endParaRPr lang="en-US" sz="1400" b="0" dirty="0">
                        <a:solidFill>
                          <a:schemeClr val="tx1"/>
                        </a:solidFill>
                        <a:effectLst/>
                        <a:latin typeface="+mn-lt"/>
                        <a:ea typeface="Calibri"/>
                        <a:cs typeface="Times New Roman"/>
                      </a:endParaRPr>
                    </a:p>
                  </a:txBody>
                  <a:tcPr marL="9525" marR="9525" marT="9525" marB="0"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lvl="0" indent="0" algn="ctr">
                        <a:lnSpc>
                          <a:spcPct val="114999"/>
                        </a:lnSpc>
                        <a:spcBef>
                          <a:spcPts val="0"/>
                        </a:spcBef>
                        <a:spcAft>
                          <a:spcPts val="1000"/>
                        </a:spcAft>
                        <a:buNone/>
                      </a:pPr>
                      <a:r>
                        <a:rPr lang="en-US" sz="1400" b="0" i="0" u="none" strike="noStrike" kern="1200" cap="none" spc="0" normalizeH="0" baseline="0" noProof="0" dirty="0">
                          <a:ln>
                            <a:noFill/>
                          </a:ln>
                          <a:effectLst/>
                          <a:uLnTx/>
                          <a:uFillTx/>
                          <a:latin typeface="+mn-lt"/>
                        </a:rPr>
                        <a:t>McGraw Hill</a:t>
                      </a:r>
                      <a:endParaRPr kumimoji="0" lang="en-US" sz="1400" b="0" dirty="0">
                        <a:latin typeface="+mn-lt"/>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1000"/>
                        </a:spcAft>
                      </a:pPr>
                      <a:r>
                        <a:rPr lang="en-US" sz="1400" b="0" kern="1200" dirty="0">
                          <a:solidFill>
                            <a:schemeClr val="dk1"/>
                          </a:solidFill>
                          <a:effectLst/>
                          <a:latin typeface="+mn-lt"/>
                          <a:ea typeface="+mn-ea"/>
                          <a:cs typeface="+mn-cs"/>
                        </a:rPr>
                        <a:t>Florida Reveal Math</a:t>
                      </a:r>
                      <a:endParaRPr lang="en-US" sz="1400" b="0" kern="1200" dirty="0">
                        <a:solidFill>
                          <a:schemeClr val="dk1"/>
                        </a:solidFill>
                        <a:effectLst/>
                        <a:latin typeface="+mn-lt"/>
                        <a:ea typeface="Calibri"/>
                        <a:cs typeface="Times New Roman"/>
                      </a:endParaRPr>
                    </a:p>
                  </a:txBody>
                  <a:tcPr marL="9525" marR="9525" marT="9525" marB="0" anchor="ct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2083894053"/>
                  </a:ext>
                </a:extLst>
              </a:tr>
              <a:tr h="813244">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1000"/>
                        </a:spcAft>
                      </a:pPr>
                      <a:r>
                        <a:rPr lang="en-US" sz="1400" b="0" dirty="0">
                          <a:solidFill>
                            <a:schemeClr val="tx1"/>
                          </a:solidFill>
                          <a:effectLst/>
                          <a:latin typeface="+mn-lt"/>
                        </a:rPr>
                        <a:t>Science</a:t>
                      </a:r>
                      <a:endParaRPr lang="en-US" sz="1400" b="0" dirty="0">
                        <a:solidFill>
                          <a:schemeClr val="tx1"/>
                        </a:solidFill>
                        <a:effectLst/>
                        <a:latin typeface="+mn-lt"/>
                        <a:ea typeface="Calibri"/>
                        <a:cs typeface="Times New Roman"/>
                      </a:endParaRPr>
                    </a:p>
                  </a:txBody>
                  <a:tcPr marL="9525" marR="9525" marT="9525" marB="0"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1000"/>
                        </a:spcAft>
                      </a:pPr>
                      <a:r>
                        <a:rPr lang="en-US" sz="1400" b="0" dirty="0">
                          <a:effectLst/>
                          <a:latin typeface="+mn-lt"/>
                        </a:rPr>
                        <a:t>Discovery Education</a:t>
                      </a:r>
                      <a:endParaRPr lang="en-US" sz="1400" b="0" dirty="0">
                        <a:effectLst/>
                        <a:latin typeface="+mn-lt"/>
                        <a:ea typeface="Calibri"/>
                        <a:cs typeface="Times New Roman"/>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400" b="0" dirty="0">
                          <a:effectLst/>
                          <a:latin typeface="+mn-lt"/>
                        </a:rPr>
                        <a:t>Discovery Education Science Tech-book (Digital)</a:t>
                      </a:r>
                    </a:p>
                    <a:p>
                      <a:pPr marL="0" marR="0" algn="ctr">
                        <a:lnSpc>
                          <a:spcPct val="115000"/>
                        </a:lnSpc>
                        <a:spcBef>
                          <a:spcPts val="0"/>
                        </a:spcBef>
                        <a:spcAft>
                          <a:spcPts val="0"/>
                        </a:spcAft>
                      </a:pPr>
                      <a:r>
                        <a:rPr lang="en-US" sz="1400" b="0" dirty="0">
                          <a:effectLst/>
                          <a:latin typeface="+mn-lt"/>
                        </a:rPr>
                        <a:t> [6-Earth-Space Science, 7-Physical Science (or PS Honors), </a:t>
                      </a:r>
                    </a:p>
                    <a:p>
                      <a:pPr marL="0" marR="0" algn="ctr">
                        <a:lnSpc>
                          <a:spcPct val="115000"/>
                        </a:lnSpc>
                        <a:spcBef>
                          <a:spcPts val="0"/>
                        </a:spcBef>
                        <a:spcAft>
                          <a:spcPts val="0"/>
                        </a:spcAft>
                      </a:pPr>
                      <a:r>
                        <a:rPr lang="en-US" sz="1400" b="0" dirty="0">
                          <a:effectLst/>
                          <a:latin typeface="+mn-lt"/>
                        </a:rPr>
                        <a:t>8-Life Science (or HS Biology, McGraw Hill)</a:t>
                      </a:r>
                    </a:p>
                  </a:txBody>
                  <a:tcPr marL="9525" marR="9525" marT="9525" marB="0" anchor="ct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821070723"/>
                  </a:ext>
                </a:extLst>
              </a:tr>
              <a:tr h="513099">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00000"/>
                        </a:lnSpc>
                        <a:spcBef>
                          <a:spcPts val="0"/>
                        </a:spcBef>
                        <a:spcAft>
                          <a:spcPts val="0"/>
                        </a:spcAft>
                      </a:pPr>
                      <a:r>
                        <a:rPr lang="en-US" sz="1400" b="0" dirty="0">
                          <a:solidFill>
                            <a:schemeClr val="tx1"/>
                          </a:solidFill>
                          <a:effectLst/>
                          <a:latin typeface="+mn-lt"/>
                          <a:ea typeface="Calibri"/>
                          <a:cs typeface="Times New Roman"/>
                        </a:rPr>
                        <a:t>Biology Honors </a:t>
                      </a:r>
                    </a:p>
                    <a:p>
                      <a:pPr marL="0" marR="0" algn="ctr">
                        <a:lnSpc>
                          <a:spcPct val="100000"/>
                        </a:lnSpc>
                        <a:spcBef>
                          <a:spcPts val="0"/>
                        </a:spcBef>
                        <a:spcAft>
                          <a:spcPts val="0"/>
                        </a:spcAft>
                      </a:pPr>
                      <a:r>
                        <a:rPr lang="en-US" sz="1400" b="0" dirty="0">
                          <a:solidFill>
                            <a:schemeClr val="tx1"/>
                          </a:solidFill>
                          <a:effectLst/>
                          <a:latin typeface="+mn-lt"/>
                          <a:ea typeface="Calibri"/>
                          <a:cs typeface="Times New Roman"/>
                        </a:rPr>
                        <a:t>(HS Credit)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400" b="0" dirty="0">
                          <a:effectLst/>
                          <a:latin typeface="+mn-lt"/>
                          <a:ea typeface="Calibri"/>
                          <a:cs typeface="Times New Roman"/>
                        </a:rPr>
                        <a:t>McGraw-Hill</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1000"/>
                        </a:spcAft>
                      </a:pPr>
                      <a:r>
                        <a:rPr lang="en-US" sz="1400" b="0" dirty="0">
                          <a:effectLst/>
                          <a:latin typeface="+mn-lt"/>
                          <a:ea typeface="Calibri"/>
                          <a:cs typeface="Times New Roman"/>
                        </a:rPr>
                        <a:t>Florida Biology</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2555810522"/>
                  </a:ext>
                </a:extLst>
              </a:tr>
              <a:tr h="535709">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00000"/>
                        </a:lnSpc>
                        <a:spcBef>
                          <a:spcPts val="0"/>
                        </a:spcBef>
                        <a:spcAft>
                          <a:spcPts val="1000"/>
                        </a:spcAft>
                      </a:pPr>
                      <a:r>
                        <a:rPr lang="en-US" sz="1400" b="0" dirty="0">
                          <a:solidFill>
                            <a:schemeClr val="tx1"/>
                          </a:solidFill>
                          <a:effectLst/>
                          <a:latin typeface="+mn-lt"/>
                        </a:rPr>
                        <a:t>Social Studies</a:t>
                      </a:r>
                      <a:endParaRPr lang="en-US" sz="1400" b="0" dirty="0">
                        <a:solidFill>
                          <a:schemeClr val="tx1"/>
                        </a:solidFill>
                        <a:effectLst/>
                        <a:latin typeface="+mn-lt"/>
                        <a:ea typeface="Calibri"/>
                        <a:cs typeface="Times New Roman"/>
                      </a:endParaRPr>
                    </a:p>
                  </a:txBody>
                  <a:tcPr marL="9525" marR="9525" marT="9525" marB="0"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1000"/>
                        </a:spcAft>
                        <a:buClrTx/>
                        <a:buSzTx/>
                        <a:buFontTx/>
                        <a:buNone/>
                        <a:tabLst/>
                        <a:defRPr/>
                      </a:pPr>
                      <a:r>
                        <a:rPr lang="en-US" sz="1400" b="0" dirty="0">
                          <a:effectLst/>
                          <a:latin typeface="+mn-lt"/>
                        </a:rPr>
                        <a:t>TCI</a:t>
                      </a:r>
                      <a:endParaRPr lang="en-US" sz="1400" b="0" dirty="0">
                        <a:effectLst/>
                        <a:latin typeface="+mn-lt"/>
                        <a:ea typeface="Calibri"/>
                        <a:cs typeface="Times New Roman"/>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0000"/>
                        </a:lnSpc>
                        <a:spcBef>
                          <a:spcPts val="0"/>
                        </a:spcBef>
                        <a:spcAft>
                          <a:spcPts val="0"/>
                        </a:spcAft>
                      </a:pPr>
                      <a:r>
                        <a:rPr lang="en-US" sz="1400" b="0" dirty="0">
                          <a:effectLst/>
                          <a:latin typeface="+mn-lt"/>
                        </a:rPr>
                        <a:t>World History Alive!  The Ancient World</a:t>
                      </a:r>
                      <a:endParaRPr lang="en-US" sz="1400" b="0" dirty="0">
                        <a:effectLst/>
                        <a:latin typeface="+mn-lt"/>
                        <a:ea typeface="Calibri"/>
                        <a:cs typeface="Times New Roman"/>
                      </a:endParaRPr>
                    </a:p>
                  </a:txBody>
                  <a:tcPr marL="9525" marR="9525" marT="9525" marB="0" anchor="ct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193241815"/>
                  </a:ext>
                </a:extLst>
              </a:tr>
            </a:tbl>
          </a:graphicData>
        </a:graphic>
      </p:graphicFrame>
    </p:spTree>
    <p:extLst>
      <p:ext uri="{BB962C8B-B14F-4D97-AF65-F5344CB8AC3E}">
        <p14:creationId xmlns:p14="http://schemas.microsoft.com/office/powerpoint/2010/main" val="3643329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1400" y="6248400"/>
            <a:ext cx="1282846" cy="1282846"/>
          </a:xfrm>
          <a:prstGeom prst="rect">
            <a:avLst/>
          </a:prstGeom>
        </p:spPr>
      </p:pic>
      <p:sp>
        <p:nvSpPr>
          <p:cNvPr id="5" name="Rectangle 4">
            <a:extLst>
              <a:ext uri="{FF2B5EF4-FFF2-40B4-BE49-F238E27FC236}">
                <a16:creationId xmlns:a16="http://schemas.microsoft.com/office/drawing/2014/main" id="{276BDE09-37B7-581C-DFC6-AA2597427CDB}"/>
              </a:ext>
            </a:extLst>
          </p:cNvPr>
          <p:cNvSpPr/>
          <p:nvPr/>
        </p:nvSpPr>
        <p:spPr>
          <a:xfrm>
            <a:off x="3124200" y="838200"/>
            <a:ext cx="7772400" cy="707886"/>
          </a:xfrm>
          <a:prstGeom prst="rect">
            <a:avLst/>
          </a:prstGeom>
        </p:spPr>
        <p:txBody>
          <a:bodyPr wrap="square">
            <a:spAutoFit/>
          </a:bodyPr>
          <a:lstStyle/>
          <a:p>
            <a:pPr algn="ctr"/>
            <a:r>
              <a:rPr lang="en-US" sz="4000" b="1" dirty="0">
                <a:solidFill>
                  <a:schemeClr val="accent1">
                    <a:lumMod val="50000"/>
                  </a:schemeClr>
                </a:solidFill>
              </a:rPr>
              <a:t>What is my child learning?</a:t>
            </a:r>
            <a:endParaRPr lang="en-US" sz="4000" dirty="0">
              <a:solidFill>
                <a:schemeClr val="accent1">
                  <a:lumMod val="50000"/>
                </a:schemeClr>
              </a:solidFill>
            </a:endParaRPr>
          </a:p>
        </p:txBody>
      </p:sp>
      <p:pic>
        <p:nvPicPr>
          <p:cNvPr id="7" name="Picture 6">
            <a:extLst>
              <a:ext uri="{FF2B5EF4-FFF2-40B4-BE49-F238E27FC236}">
                <a16:creationId xmlns:a16="http://schemas.microsoft.com/office/drawing/2014/main" id="{96F00989-350B-3C7E-5990-1D4DC6CE4B9E}"/>
              </a:ext>
            </a:extLst>
          </p:cNvPr>
          <p:cNvPicPr>
            <a:picLocks noChangeAspect="1"/>
          </p:cNvPicPr>
          <p:nvPr/>
        </p:nvPicPr>
        <p:blipFill>
          <a:blip r:embed="rId3"/>
          <a:stretch>
            <a:fillRect/>
          </a:stretch>
        </p:blipFill>
        <p:spPr>
          <a:xfrm>
            <a:off x="3019540" y="2057400"/>
            <a:ext cx="7848600" cy="3423639"/>
          </a:xfrm>
          <a:prstGeom prst="rect">
            <a:avLst/>
          </a:prstGeom>
        </p:spPr>
      </p:pic>
      <p:pic>
        <p:nvPicPr>
          <p:cNvPr id="2" name="Picture 1">
            <a:extLst>
              <a:ext uri="{FF2B5EF4-FFF2-40B4-BE49-F238E27FC236}">
                <a16:creationId xmlns:a16="http://schemas.microsoft.com/office/drawing/2014/main" id="{3BB3EB80-A84C-1CCF-5922-F95F7C6B7668}"/>
              </a:ext>
            </a:extLst>
          </p:cNvPr>
          <p:cNvPicPr>
            <a:picLocks noChangeAspect="1"/>
          </p:cNvPicPr>
          <p:nvPr/>
        </p:nvPicPr>
        <p:blipFill>
          <a:blip r:embed="rId4"/>
          <a:stretch>
            <a:fillRect/>
          </a:stretch>
        </p:blipFill>
        <p:spPr>
          <a:xfrm>
            <a:off x="8263" y="0"/>
            <a:ext cx="1744337" cy="7772400"/>
          </a:xfrm>
          <a:prstGeom prst="rect">
            <a:avLst/>
          </a:prstGeom>
        </p:spPr>
      </p:pic>
    </p:spTree>
    <p:extLst>
      <p:ext uri="{BB962C8B-B14F-4D97-AF65-F5344CB8AC3E}">
        <p14:creationId xmlns:p14="http://schemas.microsoft.com/office/powerpoint/2010/main" val="2419770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45135F-E453-9E6B-5609-009FCD5008CB}"/>
              </a:ext>
            </a:extLst>
          </p:cNvPr>
          <p:cNvPicPr>
            <a:picLocks noChangeAspect="1"/>
          </p:cNvPicPr>
          <p:nvPr/>
        </p:nvPicPr>
        <p:blipFill rotWithShape="1">
          <a:blip r:embed="rId2"/>
          <a:srcRect b="6325"/>
          <a:stretch/>
        </p:blipFill>
        <p:spPr>
          <a:xfrm>
            <a:off x="0" y="6477000"/>
            <a:ext cx="12801600" cy="129540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0" y="6477000"/>
            <a:ext cx="1143000" cy="1143000"/>
          </a:xfrm>
          <a:prstGeom prst="rect">
            <a:avLst/>
          </a:prstGeom>
        </p:spPr>
      </p:pic>
      <p:sp>
        <p:nvSpPr>
          <p:cNvPr id="3" name="Rectangle 2">
            <a:extLst>
              <a:ext uri="{FF2B5EF4-FFF2-40B4-BE49-F238E27FC236}">
                <a16:creationId xmlns:a16="http://schemas.microsoft.com/office/drawing/2014/main" id="{395CFA59-C9AB-CD09-BE4E-F250674B2BD3}"/>
              </a:ext>
            </a:extLst>
          </p:cNvPr>
          <p:cNvSpPr/>
          <p:nvPr/>
        </p:nvSpPr>
        <p:spPr>
          <a:xfrm>
            <a:off x="2514600" y="353144"/>
            <a:ext cx="7504231" cy="707886"/>
          </a:xfrm>
          <a:prstGeom prst="rect">
            <a:avLst/>
          </a:prstGeom>
        </p:spPr>
        <p:txBody>
          <a:bodyPr wrap="square">
            <a:spAutoFit/>
          </a:bodyPr>
          <a:lstStyle/>
          <a:p>
            <a:pPr algn="ctr"/>
            <a:r>
              <a:rPr lang="en-US" sz="4000" b="1" dirty="0">
                <a:solidFill>
                  <a:schemeClr val="accent1">
                    <a:lumMod val="50000"/>
                  </a:schemeClr>
                </a:solidFill>
              </a:rPr>
              <a:t>What is my child learning?</a:t>
            </a:r>
            <a:endParaRPr lang="en-US" sz="4000" dirty="0">
              <a:solidFill>
                <a:schemeClr val="accent1">
                  <a:lumMod val="50000"/>
                </a:schemeClr>
              </a:solidFill>
            </a:endParaRPr>
          </a:p>
        </p:txBody>
      </p:sp>
      <p:graphicFrame>
        <p:nvGraphicFramePr>
          <p:cNvPr id="6" name="Table 5">
            <a:extLst>
              <a:ext uri="{FF2B5EF4-FFF2-40B4-BE49-F238E27FC236}">
                <a16:creationId xmlns:a16="http://schemas.microsoft.com/office/drawing/2014/main" id="{13F9B35C-2DF3-4C81-342B-8B8AC005EB28}"/>
              </a:ext>
            </a:extLst>
          </p:cNvPr>
          <p:cNvGraphicFramePr>
            <a:graphicFrameLocks noGrp="1"/>
          </p:cNvGraphicFramePr>
          <p:nvPr>
            <p:extLst>
              <p:ext uri="{D42A27DB-BD31-4B8C-83A1-F6EECF244321}">
                <p14:modId xmlns:p14="http://schemas.microsoft.com/office/powerpoint/2010/main" val="1211451322"/>
              </p:ext>
            </p:extLst>
          </p:nvPr>
        </p:nvGraphicFramePr>
        <p:xfrm>
          <a:off x="1801429" y="1094081"/>
          <a:ext cx="8637972" cy="5349868"/>
        </p:xfrm>
        <a:graphic>
          <a:graphicData uri="http://schemas.openxmlformats.org/drawingml/2006/table">
            <a:tbl>
              <a:tblPr firstRow="1" firstCol="1" bandRow="1"/>
              <a:tblGrid>
                <a:gridCol w="2044427">
                  <a:extLst>
                    <a:ext uri="{9D8B030D-6E8A-4147-A177-3AD203B41FA5}">
                      <a16:colId xmlns:a16="http://schemas.microsoft.com/office/drawing/2014/main" val="2937845670"/>
                    </a:ext>
                  </a:extLst>
                </a:gridCol>
                <a:gridCol w="2729471">
                  <a:extLst>
                    <a:ext uri="{9D8B030D-6E8A-4147-A177-3AD203B41FA5}">
                      <a16:colId xmlns:a16="http://schemas.microsoft.com/office/drawing/2014/main" val="3253583864"/>
                    </a:ext>
                  </a:extLst>
                </a:gridCol>
                <a:gridCol w="3864074">
                  <a:extLst>
                    <a:ext uri="{9D8B030D-6E8A-4147-A177-3AD203B41FA5}">
                      <a16:colId xmlns:a16="http://schemas.microsoft.com/office/drawing/2014/main" val="3393816014"/>
                    </a:ext>
                  </a:extLst>
                </a:gridCol>
              </a:tblGrid>
              <a:tr h="105817">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400" b="0" kern="1200" dirty="0">
                          <a:effectLst/>
                          <a:latin typeface="+mn-lt"/>
                        </a:rPr>
                        <a:t>SUBJECT</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400" b="0" kern="1200" dirty="0">
                          <a:effectLst/>
                          <a:latin typeface="+mn-lt"/>
                        </a:rPr>
                        <a:t>PUBLISHER</a:t>
                      </a:r>
                      <a:endParaRPr lang="en-US" sz="1400" b="0" dirty="0">
                        <a:effectLst/>
                        <a:latin typeface="+mn-lt"/>
                        <a:ea typeface="Calibri"/>
                        <a:cs typeface="Times New Roman"/>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400" b="0" kern="1200" dirty="0">
                          <a:effectLst/>
                          <a:latin typeface="+mn-lt"/>
                        </a:rPr>
                        <a:t>TEXTBOOK</a:t>
                      </a:r>
                      <a:endParaRPr lang="en-US" sz="1400" b="0" dirty="0">
                        <a:effectLst/>
                        <a:latin typeface="+mn-lt"/>
                        <a:ea typeface="Calibri"/>
                        <a:cs typeface="Times New Roman"/>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DB260"/>
                    </a:solidFill>
                  </a:tcPr>
                </a:tc>
                <a:extLst>
                  <a:ext uri="{0D108BD9-81ED-4DB2-BD59-A6C34878D82A}">
                    <a16:rowId xmlns:a16="http://schemas.microsoft.com/office/drawing/2014/main" val="514417578"/>
                  </a:ext>
                </a:extLst>
              </a:tr>
              <a:tr h="228363">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kern="1200" dirty="0">
                          <a:effectLst/>
                          <a:latin typeface="+mn-lt"/>
                        </a:rPr>
                        <a:t>Pre-Calculus</a:t>
                      </a:r>
                      <a:endParaRPr lang="en-US" sz="1200" b="0" dirty="0">
                        <a:effectLst/>
                        <a:latin typeface="+mn-lt"/>
                        <a:ea typeface="Calibri"/>
                        <a:cs typeface="Times New Roman"/>
                      </a:endParaRPr>
                    </a:p>
                  </a:txBody>
                  <a:tcPr marL="6718" marR="6718" marT="6718"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kern="1200" dirty="0">
                          <a:effectLst/>
                          <a:latin typeface="+mn-lt"/>
                        </a:rPr>
                        <a:t>National Geographic </a:t>
                      </a:r>
                    </a:p>
                    <a:p>
                      <a:pPr marL="0" marR="0" algn="ctr">
                        <a:lnSpc>
                          <a:spcPct val="115000"/>
                        </a:lnSpc>
                        <a:spcBef>
                          <a:spcPts val="0"/>
                        </a:spcBef>
                        <a:spcAft>
                          <a:spcPts val="0"/>
                        </a:spcAft>
                      </a:pPr>
                      <a:r>
                        <a:rPr lang="en-US" sz="1200" b="0" kern="1200" dirty="0">
                          <a:effectLst/>
                          <a:latin typeface="+mn-lt"/>
                        </a:rPr>
                        <a:t>Learning/ Cengage</a:t>
                      </a:r>
                      <a:endParaRPr lang="en-US" sz="1200" b="0" dirty="0">
                        <a:effectLst/>
                        <a:latin typeface="+mn-lt"/>
                        <a:ea typeface="Calibri"/>
                        <a:cs typeface="Times New Roman"/>
                      </a:endParaRPr>
                    </a:p>
                  </a:txBody>
                  <a:tcPr marL="6718" marR="6718" marT="671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kern="1200" dirty="0">
                          <a:effectLst/>
                          <a:latin typeface="+mn-lt"/>
                        </a:rPr>
                        <a:t>Pre-Calculus With Limits</a:t>
                      </a:r>
                    </a:p>
                  </a:txBody>
                  <a:tcPr marL="6718" marR="6718" marT="6718"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73357731"/>
                  </a:ext>
                </a:extLst>
              </a:tr>
              <a:tr h="19618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kern="1200" dirty="0">
                          <a:effectLst/>
                          <a:latin typeface="+mn-lt"/>
                        </a:rPr>
                        <a:t>AP Calculus</a:t>
                      </a:r>
                      <a:endParaRPr lang="en-US" sz="1200" b="0" dirty="0">
                        <a:effectLst/>
                        <a:latin typeface="+mn-lt"/>
                        <a:ea typeface="Calibri"/>
                        <a:cs typeface="Times New Roman"/>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kern="1200" dirty="0">
                          <a:effectLst/>
                          <a:latin typeface="+mn-lt"/>
                        </a:rPr>
                        <a:t>Bedford, Freeman, and Worth</a:t>
                      </a:r>
                      <a:endParaRPr lang="en-US" sz="1200" b="0" dirty="0">
                        <a:effectLst/>
                        <a:latin typeface="+mn-lt"/>
                        <a:ea typeface="Calibri"/>
                        <a:cs typeface="Times New Roman"/>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kern="1200" dirty="0">
                          <a:effectLst/>
                          <a:latin typeface="+mn-lt"/>
                        </a:rPr>
                        <a:t>Calculus for the AP Course</a:t>
                      </a:r>
                      <a:endParaRPr lang="en-US" sz="1200" b="0" kern="1200" baseline="0" dirty="0">
                        <a:effectLst/>
                        <a:latin typeface="+mn-lt"/>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1927438162"/>
                  </a:ext>
                </a:extLst>
              </a:tr>
              <a:tr h="300969">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effectLst/>
                          <a:latin typeface="+mn-lt"/>
                        </a:rPr>
                        <a:t>AP Statistic</a:t>
                      </a:r>
                      <a:endParaRPr lang="en-US" sz="1200" b="0" dirty="0">
                        <a:solidFill>
                          <a:schemeClr val="bg1"/>
                        </a:solidFill>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lvl="0" algn="ctr">
                        <a:lnSpc>
                          <a:spcPct val="114999"/>
                        </a:lnSpc>
                        <a:spcBef>
                          <a:spcPts val="0"/>
                        </a:spcBef>
                        <a:spcAft>
                          <a:spcPts val="0"/>
                        </a:spcAft>
                        <a:buNone/>
                      </a:pPr>
                      <a:r>
                        <a:rPr lang="en-US" sz="1200" b="0" i="0" u="none" strike="noStrike" kern="1200" cap="none" spc="0" normalizeH="0" baseline="0" noProof="0" dirty="0">
                          <a:ln>
                            <a:noFill/>
                          </a:ln>
                          <a:effectLst/>
                          <a:uLnTx/>
                          <a:uFillTx/>
                          <a:latin typeface="Calibri" panose="020F0502020204030204"/>
                        </a:rPr>
                        <a:t>Bedford, Freeman, and Worth</a:t>
                      </a:r>
                      <a:endParaRPr lang="en-US" b="0" dirty="0"/>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lvl="0" algn="ctr">
                        <a:lnSpc>
                          <a:spcPct val="114999"/>
                        </a:lnSpc>
                        <a:spcBef>
                          <a:spcPts val="0"/>
                        </a:spcBef>
                        <a:spcAft>
                          <a:spcPts val="0"/>
                        </a:spcAft>
                        <a:buNone/>
                      </a:pPr>
                      <a:r>
                        <a:rPr lang="en-US" sz="1200" b="0" i="0" u="none" strike="noStrike" baseline="0" noProof="0" dirty="0">
                          <a:effectLst/>
                        </a:rPr>
                        <a:t>The Updated Practice of Statistics</a:t>
                      </a:r>
                      <a:endParaRPr lang="en-US" b="0" dirty="0"/>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2579218217"/>
                  </a:ext>
                </a:extLst>
              </a:tr>
              <a:tr h="19618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kern="1200" dirty="0">
                          <a:effectLst/>
                          <a:latin typeface="+mn-lt"/>
                        </a:rPr>
                        <a:t>English</a:t>
                      </a:r>
                      <a:r>
                        <a:rPr lang="en-US" sz="1200" b="0" kern="1200" baseline="0" dirty="0">
                          <a:effectLst/>
                          <a:latin typeface="+mn-lt"/>
                        </a:rPr>
                        <a:t> I-IV</a:t>
                      </a:r>
                      <a:endParaRPr lang="en-US" sz="1200" b="0" dirty="0">
                        <a:effectLst/>
                        <a:latin typeface="+mn-lt"/>
                        <a:ea typeface="Calibri"/>
                        <a:cs typeface="Times New Roman"/>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Times New Roman"/>
                        </a:rPr>
                        <a:t>McGraw Hill Education</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Times New Roman"/>
                        </a:rPr>
                        <a:t>Florida </a:t>
                      </a:r>
                      <a:r>
                        <a:rPr lang="en-US" sz="1200" b="0" dirty="0" err="1">
                          <a:effectLst/>
                          <a:latin typeface="+mn-lt"/>
                          <a:ea typeface="Calibri"/>
                          <a:cs typeface="Times New Roman"/>
                        </a:rPr>
                        <a:t>StudySync</a:t>
                      </a:r>
                      <a:endParaRPr lang="en-US" sz="1200" b="0" dirty="0">
                        <a:effectLst/>
                        <a:latin typeface="+mn-lt"/>
                        <a:ea typeface="Calibri"/>
                        <a:cs typeface="Times New Roman"/>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2260063032"/>
                  </a:ext>
                </a:extLst>
              </a:tr>
              <a:tr h="364351">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50000"/>
                        </a:lnSpc>
                        <a:spcBef>
                          <a:spcPts val="0"/>
                        </a:spcBef>
                        <a:spcAft>
                          <a:spcPts val="0"/>
                        </a:spcAft>
                      </a:pPr>
                      <a:r>
                        <a:rPr lang="en-US" sz="1200" b="0" kern="1200" dirty="0">
                          <a:effectLst/>
                          <a:latin typeface="+mn-lt"/>
                        </a:rPr>
                        <a:t>World and U.S. History</a:t>
                      </a:r>
                      <a:endParaRPr lang="en-US" sz="1200" b="0" dirty="0">
                        <a:effectLst/>
                        <a:latin typeface="+mn-lt"/>
                        <a:ea typeface="Calibri"/>
                        <a:cs typeface="Times New Roman"/>
                      </a:endParaRPr>
                    </a:p>
                  </a:txBody>
                  <a:tcPr marL="6718" marR="6718" marT="6718"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50000"/>
                        </a:lnSpc>
                        <a:spcBef>
                          <a:spcPts val="0"/>
                        </a:spcBef>
                        <a:spcAft>
                          <a:spcPts val="0"/>
                        </a:spcAft>
                      </a:pPr>
                      <a:r>
                        <a:rPr lang="en-US" sz="1200" b="0" kern="1200" dirty="0">
                          <a:effectLst/>
                          <a:latin typeface="+mn-lt"/>
                        </a:rPr>
                        <a:t>TCI</a:t>
                      </a:r>
                      <a:endParaRPr lang="en-US" sz="1200" b="0" dirty="0">
                        <a:effectLst/>
                        <a:latin typeface="+mn-lt"/>
                        <a:ea typeface="Calibri"/>
                        <a:cs typeface="Times New Roman"/>
                      </a:endParaRPr>
                    </a:p>
                  </a:txBody>
                  <a:tcPr marL="6718" marR="6718" marT="6718"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ts val="1425"/>
                        </a:lnSpc>
                        <a:spcBef>
                          <a:spcPts val="0"/>
                        </a:spcBef>
                        <a:spcAft>
                          <a:spcPts val="0"/>
                        </a:spcAft>
                      </a:pPr>
                      <a:r>
                        <a:rPr lang="en-US" sz="1200" b="0" dirty="0">
                          <a:effectLst/>
                          <a:latin typeface="+mn-lt"/>
                        </a:rPr>
                        <a:t>History Alive!</a:t>
                      </a:r>
                    </a:p>
                    <a:p>
                      <a:pPr marL="0" marR="0" algn="ctr">
                        <a:lnSpc>
                          <a:spcPts val="1425"/>
                        </a:lnSpc>
                        <a:spcBef>
                          <a:spcPts val="0"/>
                        </a:spcBef>
                        <a:spcAft>
                          <a:spcPts val="0"/>
                        </a:spcAft>
                      </a:pPr>
                      <a:r>
                        <a:rPr lang="en-US" sz="1200" b="0" baseline="0" dirty="0">
                          <a:effectLst/>
                          <a:latin typeface="+mn-lt"/>
                          <a:ea typeface="Calibri"/>
                          <a:cs typeface="Times New Roman"/>
                        </a:rPr>
                        <a:t>World Connections</a:t>
                      </a:r>
                    </a:p>
                    <a:p>
                      <a:pPr marL="0" marR="0" algn="ctr">
                        <a:lnSpc>
                          <a:spcPts val="1425"/>
                        </a:lnSpc>
                        <a:spcBef>
                          <a:spcPts val="0"/>
                        </a:spcBef>
                        <a:spcAft>
                          <a:spcPts val="0"/>
                        </a:spcAft>
                      </a:pPr>
                      <a:r>
                        <a:rPr lang="en-US" sz="1200" b="0" baseline="0" dirty="0">
                          <a:effectLst/>
                          <a:latin typeface="+mn-lt"/>
                          <a:ea typeface="Calibri"/>
                          <a:cs typeface="Times New Roman"/>
                        </a:rPr>
                        <a:t>Pursuing American Ideals</a:t>
                      </a:r>
                    </a:p>
                  </a:txBody>
                  <a:tcPr marL="6718" marR="6718" marT="6718"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2051076877"/>
                  </a:ext>
                </a:extLst>
              </a:tr>
              <a:tr h="443884">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kern="1200" dirty="0">
                          <a:effectLst/>
                          <a:latin typeface="+mn-lt"/>
                        </a:rPr>
                        <a:t>Economics and US Government</a:t>
                      </a:r>
                      <a:endParaRPr lang="en-US" sz="1200" b="0" dirty="0">
                        <a:effectLst/>
                        <a:latin typeface="+mn-lt"/>
                        <a:ea typeface="Calibri"/>
                        <a:cs typeface="Times New Roman"/>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kern="1200" dirty="0">
                          <a:effectLst/>
                          <a:latin typeface="+mn-lt"/>
                        </a:rPr>
                        <a:t>TCI</a:t>
                      </a:r>
                      <a:endParaRPr lang="en-US" sz="1200" b="0" dirty="0">
                        <a:effectLst/>
                        <a:latin typeface="+mn-lt"/>
                        <a:ea typeface="Calibri"/>
                        <a:cs typeface="Times New Roman"/>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ts val="1425"/>
                        </a:lnSpc>
                        <a:spcBef>
                          <a:spcPts val="0"/>
                        </a:spcBef>
                        <a:spcAft>
                          <a:spcPts val="0"/>
                        </a:spcAft>
                      </a:pPr>
                      <a:r>
                        <a:rPr lang="en-US" sz="1200" b="0" baseline="0" dirty="0" err="1">
                          <a:effectLst/>
                          <a:latin typeface="+mn-lt"/>
                        </a:rPr>
                        <a:t>EconAlive</a:t>
                      </a:r>
                      <a:r>
                        <a:rPr lang="en-US" sz="1200" b="0" baseline="0" dirty="0">
                          <a:effectLst/>
                          <a:latin typeface="+mn-lt"/>
                        </a:rPr>
                        <a:t>!</a:t>
                      </a:r>
                      <a:endParaRPr lang="en-US" sz="1200" b="0" dirty="0">
                        <a:effectLst/>
                        <a:latin typeface="+mn-lt"/>
                        <a:ea typeface="Calibri"/>
                        <a:cs typeface="Times New Roman"/>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2558802298"/>
                  </a:ext>
                </a:extLst>
              </a:tr>
              <a:tr h="19618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effectLst/>
                          <a:latin typeface="+mn-lt"/>
                        </a:rPr>
                        <a:t>Biology</a:t>
                      </a:r>
                      <a:r>
                        <a:rPr lang="en-US" sz="1200" b="0" baseline="0" dirty="0">
                          <a:effectLst/>
                          <a:latin typeface="+mn-lt"/>
                        </a:rPr>
                        <a:t> I</a:t>
                      </a:r>
                      <a:endParaRPr lang="en-US" sz="1200" b="0" dirty="0">
                        <a:solidFill>
                          <a:schemeClr val="bg1"/>
                        </a:solidFill>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rPr>
                        <a:t>Connect ED / McGraw Hill</a:t>
                      </a:r>
                      <a:endParaRPr lang="en-US" sz="1200" b="0" dirty="0">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Biology, Anatomy &amp; Physiology – Connect ED/McGraw Hill </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2897050408"/>
                  </a:ext>
                </a:extLst>
              </a:tr>
              <a:tr h="19618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effectLst/>
                          <a:latin typeface="+mn-lt"/>
                        </a:rPr>
                        <a:t>Biology</a:t>
                      </a:r>
                      <a:r>
                        <a:rPr lang="en-US" sz="1200" b="0" baseline="0" dirty="0">
                          <a:effectLst/>
                          <a:latin typeface="+mn-lt"/>
                        </a:rPr>
                        <a:t> I Honors</a:t>
                      </a:r>
                      <a:endParaRPr lang="en-US" sz="1200" b="0" dirty="0">
                        <a:solidFill>
                          <a:schemeClr val="bg1"/>
                        </a:solidFill>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rPr>
                        <a:t>Connect ED / McGraw Hill</a:t>
                      </a:r>
                      <a:endParaRPr lang="en-US" sz="1200" b="0" dirty="0">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Biology, Anatomy &amp; Physiology – Connect ED/McGraw Hill </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2280624798"/>
                  </a:ext>
                </a:extLst>
              </a:tr>
              <a:tr h="241841">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solidFill>
                            <a:schemeClr val="bg1"/>
                          </a:solidFill>
                          <a:effectLst/>
                          <a:latin typeface="+mn-lt"/>
                          <a:ea typeface="Calibri"/>
                          <a:cs typeface="Arial"/>
                        </a:rPr>
                        <a:t>AP Biology</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b="0" dirty="0">
                          <a:effectLst/>
                          <a:latin typeface="+mn-lt"/>
                          <a:ea typeface="Calibri"/>
                          <a:cs typeface="Arial" panose="020B0604020202020204" pitchFamily="34" charset="0"/>
                        </a:rPr>
                        <a:t>Pearson</a:t>
                      </a:r>
                    </a:p>
                  </a:txBody>
                  <a:tcPr marL="6718" marR="6718" marT="6718"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Campbell Biology, 11</a:t>
                      </a:r>
                      <a:r>
                        <a:rPr lang="en-US" sz="1200" b="0" baseline="30000" dirty="0">
                          <a:effectLst/>
                          <a:latin typeface="+mn-lt"/>
                          <a:ea typeface="Calibri"/>
                          <a:cs typeface="Arial" panose="020B0604020202020204" pitchFamily="34" charset="0"/>
                        </a:rPr>
                        <a:t>th</a:t>
                      </a:r>
                      <a:r>
                        <a:rPr lang="en-US" sz="1200" b="0" dirty="0">
                          <a:effectLst/>
                          <a:latin typeface="+mn-lt"/>
                          <a:ea typeface="Calibri"/>
                          <a:cs typeface="Arial" panose="020B0604020202020204" pitchFamily="34" charset="0"/>
                        </a:rPr>
                        <a:t> 2018 AP Edition</a:t>
                      </a:r>
                    </a:p>
                  </a:txBody>
                  <a:tcPr marL="6718" marR="6718" marT="6718"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125488007"/>
                  </a:ext>
                </a:extLst>
              </a:tr>
              <a:tr h="241841">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effectLst/>
                          <a:latin typeface="+mn-lt"/>
                        </a:rPr>
                        <a:t>Chemistry</a:t>
                      </a:r>
                      <a:endParaRPr lang="en-US" sz="1200" b="0" dirty="0">
                        <a:solidFill>
                          <a:schemeClr val="bg1"/>
                        </a:solidFill>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rPr>
                        <a:t>Ed Your Friend/ HMH</a:t>
                      </a:r>
                      <a:endParaRPr lang="en-US" sz="1200" b="0" dirty="0">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rPr>
                        <a:t>Chemistry, Physics – Ed Your Friend/ HMH</a:t>
                      </a:r>
                      <a:endParaRPr lang="en-US" sz="1200" b="0" dirty="0">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2110342583"/>
                  </a:ext>
                </a:extLst>
              </a:tr>
              <a:tr h="241841">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effectLst/>
                          <a:latin typeface="+mn-lt"/>
                        </a:rPr>
                        <a:t>Chemistry Honors</a:t>
                      </a:r>
                      <a:endParaRPr lang="en-US" sz="1200" b="0" dirty="0">
                        <a:solidFill>
                          <a:schemeClr val="bg1"/>
                        </a:solidFill>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rPr>
                        <a:t>Ed Your Friend/ HMH</a:t>
                      </a:r>
                      <a:endParaRPr lang="en-US" sz="1200" b="0" dirty="0">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rPr>
                        <a:t>Chemistry, Physics – Ed Your Friend/ HMH</a:t>
                      </a:r>
                      <a:endParaRPr lang="en-US" sz="1200" b="0" dirty="0">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869169883"/>
                  </a:ext>
                </a:extLst>
              </a:tr>
              <a:tr h="19618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solidFill>
                            <a:schemeClr val="bg1"/>
                          </a:solidFill>
                          <a:effectLst/>
                          <a:latin typeface="+mn-lt"/>
                          <a:ea typeface="Calibri"/>
                          <a:cs typeface="Arial" panose="020B0604020202020204" pitchFamily="34" charset="0"/>
                        </a:rPr>
                        <a:t>AP Chemistry</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Pearson</a:t>
                      </a:r>
                    </a:p>
                  </a:txBody>
                  <a:tcPr marL="6718" marR="6718" marT="6718"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The</a:t>
                      </a:r>
                      <a:r>
                        <a:rPr lang="en-US" sz="1200" b="0" baseline="0" dirty="0">
                          <a:effectLst/>
                          <a:latin typeface="+mn-lt"/>
                          <a:ea typeface="Calibri"/>
                          <a:cs typeface="Arial" panose="020B0604020202020204" pitchFamily="34" charset="0"/>
                        </a:rPr>
                        <a:t> Central Science, AP Edition</a:t>
                      </a:r>
                      <a:endParaRPr lang="en-US" sz="1200" b="0" dirty="0">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4227398357"/>
                  </a:ext>
                </a:extLst>
              </a:tr>
              <a:tr h="19618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solidFill>
                            <a:schemeClr val="bg1"/>
                          </a:solidFill>
                          <a:effectLst/>
                          <a:latin typeface="+mn-lt"/>
                          <a:ea typeface="Calibri"/>
                          <a:cs typeface="Arial" panose="020B0604020202020204" pitchFamily="34" charset="0"/>
                        </a:rPr>
                        <a:t>Environmental</a:t>
                      </a:r>
                      <a:r>
                        <a:rPr lang="en-US" sz="1200" b="0" baseline="0" dirty="0">
                          <a:solidFill>
                            <a:schemeClr val="bg1"/>
                          </a:solidFill>
                          <a:effectLst/>
                          <a:latin typeface="+mn-lt"/>
                          <a:ea typeface="Calibri"/>
                          <a:cs typeface="Arial" panose="020B0604020202020204" pitchFamily="34" charset="0"/>
                        </a:rPr>
                        <a:t> Science</a:t>
                      </a:r>
                      <a:endParaRPr lang="en-US" sz="1200" b="0" dirty="0">
                        <a:solidFill>
                          <a:schemeClr val="bg1"/>
                        </a:solidFill>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Holt McDougal  </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err="1">
                          <a:effectLst/>
                          <a:latin typeface="+mn-lt"/>
                          <a:ea typeface="Calibri"/>
                          <a:cs typeface="Arial" panose="020B0604020202020204" pitchFamily="34" charset="0"/>
                        </a:rPr>
                        <a:t>My.HRW</a:t>
                      </a:r>
                      <a:r>
                        <a:rPr lang="en-US" sz="1200" b="0" dirty="0">
                          <a:effectLst/>
                          <a:latin typeface="+mn-lt"/>
                          <a:ea typeface="Calibri"/>
                          <a:cs typeface="Arial" panose="020B0604020202020204" pitchFamily="34" charset="0"/>
                        </a:rPr>
                        <a:t> – Holt McDougal Online  </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21345137"/>
                  </a:ext>
                </a:extLst>
              </a:tr>
              <a:tr h="241841">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solidFill>
                            <a:schemeClr val="bg1"/>
                          </a:solidFill>
                          <a:effectLst/>
                          <a:latin typeface="+mn-lt"/>
                          <a:ea typeface="Calibri"/>
                          <a:cs typeface="Arial" panose="020B0604020202020204" pitchFamily="34" charset="0"/>
                        </a:rPr>
                        <a:t>AP Environmental Science</a:t>
                      </a:r>
                    </a:p>
                  </a:txBody>
                  <a:tcPr marL="6718" marR="6718" marT="6718"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Holt McDougal  </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err="1">
                          <a:effectLst/>
                          <a:latin typeface="+mn-lt"/>
                          <a:ea typeface="Calibri"/>
                          <a:cs typeface="Arial" panose="020B0604020202020204" pitchFamily="34" charset="0"/>
                        </a:rPr>
                        <a:t>My.HRW</a:t>
                      </a:r>
                      <a:r>
                        <a:rPr lang="en-US" sz="1200" b="0" dirty="0">
                          <a:effectLst/>
                          <a:latin typeface="+mn-lt"/>
                          <a:ea typeface="Calibri"/>
                          <a:cs typeface="Arial" panose="020B0604020202020204" pitchFamily="34" charset="0"/>
                        </a:rPr>
                        <a:t> – Holt McDougal Online  </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613977665"/>
                  </a:ext>
                </a:extLst>
              </a:tr>
              <a:tr h="19618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effectLst/>
                          <a:latin typeface="+mn-lt"/>
                        </a:rPr>
                        <a:t>Physics/ Physics Honors</a:t>
                      </a:r>
                      <a:endParaRPr lang="en-US" sz="1200" b="0" dirty="0">
                        <a:solidFill>
                          <a:schemeClr val="bg1"/>
                        </a:solidFill>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rPr>
                        <a:t>Ed Your Friend/ HMH</a:t>
                      </a:r>
                      <a:endParaRPr lang="en-US" sz="1200" b="0" dirty="0">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rPr>
                        <a:t>Chemistry, Physics – Ed Your Friend/ HMH</a:t>
                      </a:r>
                      <a:endParaRPr lang="en-US" sz="1200" b="0" dirty="0">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91040959"/>
                  </a:ext>
                </a:extLst>
              </a:tr>
              <a:tr h="39773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solidFill>
                            <a:schemeClr val="bg1"/>
                          </a:solidFill>
                          <a:effectLst/>
                          <a:latin typeface="+mn-lt"/>
                          <a:ea typeface="Calibri"/>
                          <a:cs typeface="Arial" panose="020B0604020202020204" pitchFamily="34" charset="0"/>
                        </a:rPr>
                        <a:t>Anatomy &amp; Physiology/Honors</a:t>
                      </a:r>
                    </a:p>
                  </a:txBody>
                  <a:tcPr marL="6718" marR="6718" marT="6718"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rPr>
                        <a:t>Connect ED / McGraw Hill</a:t>
                      </a:r>
                      <a:endParaRPr lang="en-US" sz="1200" b="0" dirty="0">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Biology, Anatomy &amp; Physiology – Connect ED/McGraw Hill </a:t>
                      </a:r>
                    </a:p>
                  </a:txBody>
                  <a:tcPr marL="6718" marR="6718" marT="6718"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4128577685"/>
                  </a:ext>
                </a:extLst>
              </a:tr>
              <a:tr h="19618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solidFill>
                            <a:schemeClr val="bg1"/>
                          </a:solidFill>
                          <a:effectLst/>
                          <a:latin typeface="+mn-lt"/>
                          <a:ea typeface="Calibri"/>
                          <a:cs typeface="Arial" panose="020B0604020202020204" pitchFamily="34" charset="0"/>
                        </a:rPr>
                        <a:t>Marine Science/Honors</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b="0" dirty="0">
                          <a:effectLst/>
                          <a:latin typeface="+mn-lt"/>
                          <a:ea typeface="Calibri"/>
                          <a:cs typeface="Arial" panose="020B0604020202020204" pitchFamily="34" charset="0"/>
                        </a:rPr>
                        <a:t>Connect ED/McGraw Hill and GHOF </a:t>
                      </a:r>
                    </a:p>
                  </a:txBody>
                  <a:tcPr marL="6718" marR="6718" marT="6718"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Connect ED/McGraw Hill and GHOF Marine Science 101 (OFE) </a:t>
                      </a:r>
                    </a:p>
                  </a:txBody>
                  <a:tcPr marL="6718" marR="6718" marT="6718"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2439801707"/>
                  </a:ext>
                </a:extLst>
              </a:tr>
              <a:tr h="196182">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0" marR="0" algn="ctr">
                        <a:lnSpc>
                          <a:spcPct val="115000"/>
                        </a:lnSpc>
                        <a:spcBef>
                          <a:spcPts val="0"/>
                        </a:spcBef>
                        <a:spcAft>
                          <a:spcPts val="0"/>
                        </a:spcAft>
                      </a:pPr>
                      <a:r>
                        <a:rPr lang="en-US" sz="1200" b="0" dirty="0">
                          <a:solidFill>
                            <a:schemeClr val="bg1"/>
                          </a:solidFill>
                          <a:effectLst/>
                          <a:latin typeface="+mn-lt"/>
                          <a:ea typeface="Calibri"/>
                          <a:cs typeface="Arial" panose="020B0604020202020204" pitchFamily="34" charset="0"/>
                        </a:rPr>
                        <a:t>Astronomy</a:t>
                      </a:r>
                    </a:p>
                  </a:txBody>
                  <a:tcPr marL="6718" marR="6718" marT="6718"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B260"/>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b="0" dirty="0">
                          <a:effectLst/>
                          <a:latin typeface="+mn-lt"/>
                          <a:ea typeface="Calibri"/>
                          <a:cs typeface="Arial" panose="020B0604020202020204" pitchFamily="34" charset="0"/>
                        </a:rPr>
                        <a:t>Resources curated in CUPs</a:t>
                      </a:r>
                    </a:p>
                  </a:txBody>
                  <a:tcPr marL="6718" marR="6718" marT="671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Resources curated in CUPs</a:t>
                      </a:r>
                    </a:p>
                  </a:txBody>
                  <a:tcPr marL="6718" marR="6718" marT="6718"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3180387011"/>
                  </a:ext>
                </a:extLst>
              </a:tr>
              <a:tr h="196182">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0" marR="0" algn="ctr">
                        <a:lnSpc>
                          <a:spcPct val="115000"/>
                        </a:lnSpc>
                        <a:spcBef>
                          <a:spcPts val="0"/>
                        </a:spcBef>
                        <a:spcAft>
                          <a:spcPts val="0"/>
                        </a:spcAft>
                      </a:pPr>
                      <a:r>
                        <a:rPr lang="en-US" sz="1200" b="0" dirty="0">
                          <a:solidFill>
                            <a:schemeClr val="bg1"/>
                          </a:solidFill>
                          <a:effectLst/>
                          <a:latin typeface="+mn-lt"/>
                          <a:ea typeface="Calibri"/>
                          <a:cs typeface="Arial" panose="020B0604020202020204" pitchFamily="34" charset="0"/>
                        </a:rPr>
                        <a:t>Forensic Science</a:t>
                      </a:r>
                    </a:p>
                  </a:txBody>
                  <a:tcPr marL="6718" marR="6718" marT="6718"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b="0" dirty="0">
                          <a:effectLst/>
                          <a:latin typeface="+mn-lt"/>
                          <a:ea typeface="Calibri"/>
                          <a:cs typeface="Arial" panose="020B0604020202020204" pitchFamily="34" charset="0"/>
                        </a:rPr>
                        <a:t>Resources curated in CUPs</a:t>
                      </a:r>
                    </a:p>
                  </a:txBody>
                  <a:tcPr marL="6718" marR="6718" marT="671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Resources curated in CUPs</a:t>
                      </a:r>
                    </a:p>
                  </a:txBody>
                  <a:tcPr marL="6718" marR="6718" marT="6718"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8889789"/>
                  </a:ext>
                </a:extLst>
              </a:tr>
            </a:tbl>
          </a:graphicData>
        </a:graphic>
      </p:graphicFrame>
    </p:spTree>
    <p:extLst>
      <p:ext uri="{BB962C8B-B14F-4D97-AF65-F5344CB8AC3E}">
        <p14:creationId xmlns:p14="http://schemas.microsoft.com/office/powerpoint/2010/main" val="1039224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BC8852-106C-81E0-EA8B-0A49F69B3CA8}"/>
              </a:ext>
            </a:extLst>
          </p:cNvPr>
          <p:cNvPicPr>
            <a:picLocks noChangeAspect="1"/>
          </p:cNvPicPr>
          <p:nvPr/>
        </p:nvPicPr>
        <p:blipFill>
          <a:blip r:embed="rId2"/>
          <a:stretch>
            <a:fillRect/>
          </a:stretch>
        </p:blipFill>
        <p:spPr>
          <a:xfrm>
            <a:off x="9678612" y="0"/>
            <a:ext cx="312115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493" y="6553200"/>
            <a:ext cx="1096361" cy="1096361"/>
          </a:xfrm>
          <a:prstGeom prst="rect">
            <a:avLst/>
          </a:prstGeom>
        </p:spPr>
      </p:pic>
      <p:sp>
        <p:nvSpPr>
          <p:cNvPr id="5" name="Rectangle 4">
            <a:extLst>
              <a:ext uri="{FF2B5EF4-FFF2-40B4-BE49-F238E27FC236}">
                <a16:creationId xmlns:a16="http://schemas.microsoft.com/office/drawing/2014/main" id="{BCA8A07F-8859-FD95-2BC3-4AEB25C809C6}"/>
              </a:ext>
            </a:extLst>
          </p:cNvPr>
          <p:cNvSpPr/>
          <p:nvPr/>
        </p:nvSpPr>
        <p:spPr>
          <a:xfrm>
            <a:off x="2705101" y="430449"/>
            <a:ext cx="7162800" cy="1200329"/>
          </a:xfrm>
          <a:prstGeom prst="rect">
            <a:avLst/>
          </a:prstGeom>
        </p:spPr>
        <p:txBody>
          <a:bodyPr wrap="square">
            <a:spAutoFit/>
          </a:bodyPr>
          <a:lstStyle/>
          <a:p>
            <a:pPr algn="ctr"/>
            <a:r>
              <a:rPr lang="en-US" sz="3600" b="1" dirty="0">
                <a:solidFill>
                  <a:schemeClr val="accent1">
                    <a:lumMod val="50000"/>
                  </a:schemeClr>
                </a:solidFill>
              </a:rPr>
              <a:t>How is the school evaluating </a:t>
            </a:r>
          </a:p>
          <a:p>
            <a:pPr algn="ctr"/>
            <a:r>
              <a:rPr lang="en-US" sz="3600" b="1" dirty="0">
                <a:solidFill>
                  <a:schemeClr val="accent1">
                    <a:lumMod val="50000"/>
                  </a:schemeClr>
                </a:solidFill>
              </a:rPr>
              <a:t>my child’s achievement?</a:t>
            </a:r>
            <a:endParaRPr lang="en-US" sz="3600" dirty="0">
              <a:solidFill>
                <a:schemeClr val="accent1">
                  <a:lumMod val="50000"/>
                </a:schemeClr>
              </a:solidFill>
            </a:endParaRPr>
          </a:p>
        </p:txBody>
      </p:sp>
      <p:sp>
        <p:nvSpPr>
          <p:cNvPr id="8" name="Rectangle 7">
            <a:extLst>
              <a:ext uri="{FF2B5EF4-FFF2-40B4-BE49-F238E27FC236}">
                <a16:creationId xmlns:a16="http://schemas.microsoft.com/office/drawing/2014/main" id="{A111A178-4A4F-DA08-C5D5-30373E068B57}"/>
              </a:ext>
            </a:extLst>
          </p:cNvPr>
          <p:cNvSpPr/>
          <p:nvPr/>
        </p:nvSpPr>
        <p:spPr>
          <a:xfrm>
            <a:off x="1600201" y="1786977"/>
            <a:ext cx="9372600" cy="5229060"/>
          </a:xfrm>
          <a:prstGeom prst="rect">
            <a:avLst/>
          </a:prstGeom>
        </p:spPr>
        <p:txBody>
          <a:bodyPr wrap="square" lIns="91440" tIns="45720" rIns="91440" bIns="45720" anchor="t">
            <a:spAutoFit/>
          </a:bodyPr>
          <a:lstStyle/>
          <a:p>
            <a:pPr>
              <a:lnSpc>
                <a:spcPct val="120000"/>
              </a:lnSpc>
              <a:buFont typeface="Wingdings" panose="05000000000000000000" pitchFamily="2" charset="2"/>
              <a:buChar char="Ø"/>
            </a:pPr>
            <a:r>
              <a:rPr lang="en-US" sz="2000" dirty="0">
                <a:solidFill>
                  <a:schemeClr val="accent1">
                    <a:lumMod val="50000"/>
                  </a:schemeClr>
                </a:solidFill>
              </a:rPr>
              <a:t>  Entry/exit placement tests for English as a Second Language (ESOL)  </a:t>
            </a:r>
            <a:endParaRPr lang="en-US" sz="2000" dirty="0">
              <a:solidFill>
                <a:schemeClr val="accent1">
                  <a:lumMod val="50000"/>
                </a:schemeClr>
              </a:solidFill>
              <a:cs typeface="Calibri"/>
            </a:endParaRPr>
          </a:p>
          <a:p>
            <a:pPr>
              <a:lnSpc>
                <a:spcPct val="120000"/>
              </a:lnSpc>
              <a:buFont typeface="Wingdings" panose="05000000000000000000" pitchFamily="2" charset="2"/>
              <a:buChar char="Ø"/>
            </a:pPr>
            <a:r>
              <a:rPr lang="en-US" sz="2000" dirty="0">
                <a:solidFill>
                  <a:schemeClr val="accent1">
                    <a:lumMod val="50000"/>
                  </a:schemeClr>
                </a:solidFill>
              </a:rPr>
              <a:t>  FL Kindergarten Readiness Screener (FLKRS) Elementary</a:t>
            </a:r>
            <a:endParaRPr lang="en-US" sz="2000" dirty="0">
              <a:solidFill>
                <a:schemeClr val="accent1">
                  <a:lumMod val="50000"/>
                </a:schemeClr>
              </a:solidFill>
              <a:cs typeface="Calibri"/>
            </a:endParaRPr>
          </a:p>
          <a:p>
            <a:pPr>
              <a:lnSpc>
                <a:spcPct val="120000"/>
              </a:lnSpc>
              <a:buFont typeface="Wingdings" panose="05000000000000000000" pitchFamily="2" charset="2"/>
              <a:buChar char="Ø"/>
            </a:pPr>
            <a:r>
              <a:rPr lang="en-US" sz="2000" dirty="0">
                <a:solidFill>
                  <a:schemeClr val="accent1">
                    <a:lumMod val="50000"/>
                  </a:schemeClr>
                </a:solidFill>
                <a:ea typeface="+mn-lt"/>
                <a:cs typeface="+mn-lt"/>
              </a:rPr>
              <a:t>  FAST Reading Progress Monitoring (Grades K-10) </a:t>
            </a:r>
          </a:p>
          <a:p>
            <a:pPr>
              <a:lnSpc>
                <a:spcPct val="120000"/>
              </a:lnSpc>
              <a:buFont typeface="Wingdings" panose="05000000000000000000" pitchFamily="2" charset="2"/>
              <a:buChar char="Ø"/>
            </a:pPr>
            <a:r>
              <a:rPr lang="en-US" sz="2000" dirty="0">
                <a:solidFill>
                  <a:schemeClr val="accent1">
                    <a:lumMod val="50000"/>
                  </a:schemeClr>
                </a:solidFill>
                <a:ea typeface="+mn-lt"/>
                <a:cs typeface="+mn-lt"/>
              </a:rPr>
              <a:t>  FAST Reading Progress Monitoring (Grades K-8)</a:t>
            </a:r>
            <a:endParaRPr lang="en-US" sz="2000" dirty="0">
              <a:solidFill>
                <a:schemeClr val="accent1">
                  <a:lumMod val="50000"/>
                </a:schemeClr>
              </a:solidFill>
              <a:cs typeface="Calibri"/>
            </a:endParaRPr>
          </a:p>
          <a:p>
            <a:pPr>
              <a:lnSpc>
                <a:spcPct val="120000"/>
              </a:lnSpc>
              <a:buFont typeface="Wingdings" panose="05000000000000000000" pitchFamily="2" charset="2"/>
              <a:buChar char="Ø"/>
            </a:pPr>
            <a:r>
              <a:rPr lang="en-US" sz="2000" dirty="0">
                <a:solidFill>
                  <a:schemeClr val="accent1">
                    <a:lumMod val="50000"/>
                  </a:schemeClr>
                </a:solidFill>
              </a:rPr>
              <a:t>  </a:t>
            </a:r>
            <a:r>
              <a:rPr lang="en-US" sz="2000" u="sng" dirty="0">
                <a:solidFill>
                  <a:schemeClr val="accent1">
                    <a:lumMod val="50000"/>
                  </a:schemeClr>
                </a:solidFill>
              </a:rPr>
              <a:t>Reading Assessments</a:t>
            </a:r>
            <a:r>
              <a:rPr lang="en-US" sz="2000" dirty="0">
                <a:solidFill>
                  <a:schemeClr val="accent1">
                    <a:lumMod val="50000"/>
                  </a:schemeClr>
                </a:solidFill>
              </a:rPr>
              <a:t>:  NSGRA – K-5, </a:t>
            </a:r>
            <a:r>
              <a:rPr lang="en-US" sz="2000" dirty="0">
                <a:solidFill>
                  <a:schemeClr val="accent1">
                    <a:lumMod val="50000"/>
                  </a:schemeClr>
                </a:solidFill>
                <a:ea typeface="+mn-lt"/>
                <a:cs typeface="+mn-lt"/>
              </a:rPr>
              <a:t>NWEA Oral Fluency K-5</a:t>
            </a:r>
            <a:r>
              <a:rPr lang="en-US" sz="2000" dirty="0">
                <a:solidFill>
                  <a:schemeClr val="accent1">
                    <a:lumMod val="50000"/>
                  </a:schemeClr>
                </a:solidFill>
              </a:rPr>
              <a:t>    	</a:t>
            </a:r>
            <a:endParaRPr lang="en-US" sz="2000" dirty="0">
              <a:solidFill>
                <a:schemeClr val="accent1">
                  <a:lumMod val="50000"/>
                </a:schemeClr>
              </a:solidFill>
              <a:ea typeface="Calibri"/>
              <a:cs typeface="Calibri"/>
            </a:endParaRPr>
          </a:p>
          <a:p>
            <a:pPr marL="342900" indent="-342900">
              <a:lnSpc>
                <a:spcPct val="120000"/>
              </a:lnSpc>
              <a:buFont typeface="Wingdings"/>
              <a:buChar char="Ø"/>
            </a:pPr>
            <a:r>
              <a:rPr lang="en-US" sz="2000" u="sng" dirty="0">
                <a:solidFill>
                  <a:schemeClr val="accent1">
                    <a:lumMod val="50000"/>
                  </a:schemeClr>
                </a:solidFill>
              </a:rPr>
              <a:t>Math Assessments</a:t>
            </a:r>
            <a:r>
              <a:rPr lang="en-US" sz="2000" dirty="0">
                <a:solidFill>
                  <a:schemeClr val="accent1">
                    <a:lumMod val="50000"/>
                  </a:schemeClr>
                </a:solidFill>
              </a:rPr>
              <a:t>: Redbird K-5, ALEKS  6-12 </a:t>
            </a:r>
            <a:endParaRPr lang="en-US" sz="2000" dirty="0">
              <a:solidFill>
                <a:schemeClr val="accent1">
                  <a:lumMod val="50000"/>
                </a:schemeClr>
              </a:solidFill>
              <a:cs typeface="Calibri"/>
            </a:endParaRPr>
          </a:p>
          <a:p>
            <a:pPr marL="342900" indent="-342900">
              <a:lnSpc>
                <a:spcPct val="120000"/>
              </a:lnSpc>
              <a:buFont typeface="Wingdings"/>
              <a:buChar char="Ø"/>
            </a:pPr>
            <a:r>
              <a:rPr lang="en-US" sz="2000" dirty="0">
                <a:solidFill>
                  <a:schemeClr val="accent1">
                    <a:lumMod val="50000"/>
                  </a:schemeClr>
                </a:solidFill>
                <a:ea typeface="+mn-lt"/>
                <a:cs typeface="+mn-lt"/>
              </a:rPr>
              <a:t>BEST/NGSSS End of Course Exams (Algebra, Geometry, Biology, U.S. History and Civics) Florida Statewide Science Assessment (Grades 5 &amp; 8) </a:t>
            </a:r>
          </a:p>
          <a:p>
            <a:pPr>
              <a:lnSpc>
                <a:spcPct val="120000"/>
              </a:lnSpc>
              <a:buFont typeface="Wingdings" panose="05000000000000000000" pitchFamily="2" charset="2"/>
              <a:buChar char="Ø"/>
            </a:pPr>
            <a:r>
              <a:rPr lang="en-US" sz="2000" dirty="0">
                <a:solidFill>
                  <a:schemeClr val="accent1">
                    <a:lumMod val="50000"/>
                  </a:schemeClr>
                </a:solidFill>
              </a:rPr>
              <a:t>  End of year assessments for all courses (Grades 9-12)  </a:t>
            </a:r>
          </a:p>
          <a:p>
            <a:pPr>
              <a:lnSpc>
                <a:spcPct val="120000"/>
              </a:lnSpc>
              <a:buFont typeface="Wingdings" panose="05000000000000000000" pitchFamily="2" charset="2"/>
              <a:buChar char="Ø"/>
            </a:pPr>
            <a:r>
              <a:rPr lang="en-US" sz="2000" dirty="0">
                <a:solidFill>
                  <a:schemeClr val="accent1">
                    <a:lumMod val="50000"/>
                  </a:schemeClr>
                </a:solidFill>
              </a:rPr>
              <a:t>  Florida Standards Assessments (Grades 3-10)</a:t>
            </a:r>
            <a:endParaRPr lang="en-US" sz="2000" dirty="0">
              <a:solidFill>
                <a:schemeClr val="accent1">
                  <a:lumMod val="50000"/>
                </a:schemeClr>
              </a:solidFill>
              <a:cs typeface="Calibri"/>
            </a:endParaRPr>
          </a:p>
          <a:p>
            <a:pPr>
              <a:lnSpc>
                <a:spcPct val="120000"/>
              </a:lnSpc>
              <a:buFont typeface="Wingdings" panose="05000000000000000000" pitchFamily="2" charset="2"/>
              <a:buChar char="Ø"/>
            </a:pPr>
            <a:r>
              <a:rPr lang="en-US" sz="2000" dirty="0">
                <a:solidFill>
                  <a:schemeClr val="accent1">
                    <a:lumMod val="50000"/>
                  </a:schemeClr>
                </a:solidFill>
              </a:rPr>
              <a:t>  Stanford Achievement Test (SAT10) Grade 3 only</a:t>
            </a:r>
            <a:endParaRPr lang="en-US" sz="2000" dirty="0">
              <a:solidFill>
                <a:schemeClr val="accent1">
                  <a:lumMod val="50000"/>
                </a:schemeClr>
              </a:solidFill>
              <a:cs typeface="Calibri"/>
            </a:endParaRPr>
          </a:p>
          <a:p>
            <a:pPr>
              <a:lnSpc>
                <a:spcPct val="120000"/>
              </a:lnSpc>
              <a:buFont typeface="Wingdings" panose="05000000000000000000" pitchFamily="2" charset="2"/>
              <a:buChar char="Ø"/>
            </a:pPr>
            <a:r>
              <a:rPr lang="en-US" sz="2000" dirty="0">
                <a:solidFill>
                  <a:schemeClr val="accent1">
                    <a:lumMod val="50000"/>
                  </a:schemeClr>
                </a:solidFill>
              </a:rPr>
              <a:t>  Next Generation Sunshine State Standards (NGSSS) FCAT 2.0 Science Assessment  (Grades 5 &amp; 8)</a:t>
            </a:r>
            <a:endParaRPr lang="en-US" sz="2000" dirty="0">
              <a:solidFill>
                <a:schemeClr val="accent1">
                  <a:lumMod val="50000"/>
                </a:schemeClr>
              </a:solidFill>
              <a:ea typeface="Calibri"/>
              <a:cs typeface="Calibri"/>
            </a:endParaRPr>
          </a:p>
          <a:p>
            <a:pPr marL="342900" indent="-342900">
              <a:lnSpc>
                <a:spcPct val="120000"/>
              </a:lnSpc>
              <a:buFont typeface="Wingdings"/>
              <a:buChar char="Ø"/>
            </a:pPr>
            <a:endParaRPr lang="en-US" sz="2000" dirty="0">
              <a:solidFill>
                <a:schemeClr val="accent1">
                  <a:lumMod val="50000"/>
                </a:schemeClr>
              </a:solidFill>
              <a:ea typeface="Calibri"/>
              <a:cs typeface="Calibri"/>
            </a:endParaRPr>
          </a:p>
        </p:txBody>
      </p:sp>
    </p:spTree>
    <p:extLst>
      <p:ext uri="{BB962C8B-B14F-4D97-AF65-F5344CB8AC3E}">
        <p14:creationId xmlns:p14="http://schemas.microsoft.com/office/powerpoint/2010/main" val="3579412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group of people standing together&#10;&#10;Description automatically generated">
            <a:extLst>
              <a:ext uri="{FF2B5EF4-FFF2-40B4-BE49-F238E27FC236}">
                <a16:creationId xmlns:a16="http://schemas.microsoft.com/office/drawing/2014/main" id="{3F3CF777-E4E9-6BE7-2DA1-C27275595414}"/>
              </a:ext>
            </a:extLst>
          </p:cNvPr>
          <p:cNvPicPr>
            <a:picLocks noChangeAspect="1"/>
          </p:cNvPicPr>
          <p:nvPr/>
        </p:nvPicPr>
        <p:blipFill rotWithShape="1">
          <a:blip r:embed="rId2">
            <a:extLst>
              <a:ext uri="{28A0092B-C50C-407E-A947-70E740481C1C}">
                <a14:useLocalDpi xmlns:a14="http://schemas.microsoft.com/office/drawing/2010/main" val="0"/>
              </a:ext>
            </a:extLst>
          </a:blip>
          <a:srcRect l="853" t="61718" r="62499"/>
          <a:stretch/>
        </p:blipFill>
        <p:spPr>
          <a:xfrm>
            <a:off x="6427" y="4724400"/>
            <a:ext cx="3041573" cy="30480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0" y="6172200"/>
            <a:ext cx="1282846" cy="1282846"/>
          </a:xfrm>
          <a:prstGeom prst="rect">
            <a:avLst/>
          </a:prstGeom>
        </p:spPr>
      </p:pic>
      <p:sp>
        <p:nvSpPr>
          <p:cNvPr id="6" name="Rectangle 5">
            <a:extLst>
              <a:ext uri="{FF2B5EF4-FFF2-40B4-BE49-F238E27FC236}">
                <a16:creationId xmlns:a16="http://schemas.microsoft.com/office/drawing/2014/main" id="{D5E196D6-E10F-BBA8-57A1-5B06F0880BD5}"/>
              </a:ext>
            </a:extLst>
          </p:cNvPr>
          <p:cNvSpPr/>
          <p:nvPr/>
        </p:nvSpPr>
        <p:spPr>
          <a:xfrm>
            <a:off x="533400" y="404077"/>
            <a:ext cx="7391400" cy="1077218"/>
          </a:xfrm>
          <a:prstGeom prst="rect">
            <a:avLst/>
          </a:prstGeom>
        </p:spPr>
        <p:txBody>
          <a:bodyPr wrap="square">
            <a:spAutoFit/>
          </a:bodyPr>
          <a:lstStyle/>
          <a:p>
            <a:pPr algn="l"/>
            <a:r>
              <a:rPr lang="en-US" sz="3200" b="1" dirty="0">
                <a:solidFill>
                  <a:schemeClr val="accent1">
                    <a:lumMod val="50000"/>
                  </a:schemeClr>
                </a:solidFill>
              </a:rPr>
              <a:t>How do I request the qualifications of my child’s teachers?</a:t>
            </a:r>
            <a:endParaRPr lang="en-US" sz="3200" dirty="0">
              <a:solidFill>
                <a:schemeClr val="accent1">
                  <a:lumMod val="50000"/>
                </a:schemeClr>
              </a:solidFill>
            </a:endParaRPr>
          </a:p>
        </p:txBody>
      </p:sp>
      <p:sp>
        <p:nvSpPr>
          <p:cNvPr id="7" name="Rectangle 6">
            <a:extLst>
              <a:ext uri="{FF2B5EF4-FFF2-40B4-BE49-F238E27FC236}">
                <a16:creationId xmlns:a16="http://schemas.microsoft.com/office/drawing/2014/main" id="{87DC48C3-99CA-F248-A220-2B5728194B0B}"/>
              </a:ext>
            </a:extLst>
          </p:cNvPr>
          <p:cNvSpPr/>
          <p:nvPr/>
        </p:nvSpPr>
        <p:spPr>
          <a:xfrm>
            <a:off x="2540513" y="1752600"/>
            <a:ext cx="10058400" cy="3751733"/>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Title I parents/guardians have the right to request the qualifications of their child’s teachers.</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The Title I Information booklet explains parents’ rights.</a:t>
            </a:r>
          </a:p>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To request qualifications:</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Request from the principal in writing </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Access the information at </a:t>
            </a:r>
            <a:r>
              <a:rPr lang="en-US" sz="2000" dirty="0">
                <a:solidFill>
                  <a:schemeClr val="accent1">
                    <a:lumMod val="50000"/>
                  </a:schemeClr>
                </a:solidFill>
                <a:hlinkClick r:id="rId4">
                  <a:extLst>
                    <a:ext uri="{A12FA001-AC4F-418D-AE19-62706E023703}">
                      <ahyp:hlinkClr xmlns:ahyp="http://schemas.microsoft.com/office/drawing/2018/hyperlinkcolor" val="tx"/>
                    </a:ext>
                  </a:extLst>
                </a:hlinkClick>
              </a:rPr>
              <a:t>http://www.fldoe.org/edcert/public.asp</a:t>
            </a:r>
            <a:r>
              <a:rPr lang="en-US" sz="2000" dirty="0">
                <a:solidFill>
                  <a:schemeClr val="accent1">
                    <a:lumMod val="50000"/>
                  </a:schemeClr>
                </a:solidFill>
              </a:rPr>
              <a:t> </a:t>
            </a:r>
          </a:p>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Every Student Succeeds Act (ESSA) – four-week notice</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Our school presently has </a:t>
            </a:r>
            <a:r>
              <a:rPr lang="en-US" sz="2000" b="1" dirty="0">
                <a:solidFill>
                  <a:schemeClr val="tx1"/>
                </a:solidFill>
              </a:rPr>
              <a:t>100% </a:t>
            </a:r>
            <a:r>
              <a:rPr lang="en-US" sz="2000" dirty="0">
                <a:solidFill>
                  <a:schemeClr val="accent1">
                    <a:lumMod val="50000"/>
                  </a:schemeClr>
                </a:solidFill>
              </a:rPr>
              <a:t>of state certified teachers </a:t>
            </a:r>
          </a:p>
          <a:p>
            <a:pPr marL="948690" lvl="1" indent="-342900">
              <a:lnSpc>
                <a:spcPct val="120000"/>
              </a:lnSpc>
              <a:spcBef>
                <a:spcPts val="0"/>
              </a:spcBef>
              <a:buFont typeface="Arial" panose="020B0604020202020204" pitchFamily="34" charset="0"/>
              <a:buChar char="•"/>
            </a:pPr>
            <a:r>
              <a:rPr lang="en-US" sz="2000" b="1" dirty="0"/>
              <a:t> </a:t>
            </a:r>
            <a:r>
              <a:rPr lang="en-US" sz="2000" b="1" dirty="0">
                <a:solidFill>
                  <a:schemeClr val="tx1"/>
                </a:solidFill>
              </a:rPr>
              <a:t>15</a:t>
            </a:r>
            <a:r>
              <a:rPr lang="en-US" sz="2000" dirty="0">
                <a:solidFill>
                  <a:schemeClr val="accent1">
                    <a:lumMod val="50000"/>
                  </a:schemeClr>
                </a:solidFill>
              </a:rPr>
              <a:t> teachers who are teaching “out of field”</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Information is sent home twice a year </a:t>
            </a:r>
          </a:p>
        </p:txBody>
      </p:sp>
    </p:spTree>
    <p:extLst>
      <p:ext uri="{BB962C8B-B14F-4D97-AF65-F5344CB8AC3E}">
        <p14:creationId xmlns:p14="http://schemas.microsoft.com/office/powerpoint/2010/main" val="3905815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green and blue rectangle&#10;&#10;Description automatically generated">
            <a:extLst>
              <a:ext uri="{FF2B5EF4-FFF2-40B4-BE49-F238E27FC236}">
                <a16:creationId xmlns:a16="http://schemas.microsoft.com/office/drawing/2014/main" id="{DB1EF4ED-9042-AFA7-BA95-7C52092AF99F}"/>
              </a:ext>
            </a:extLst>
          </p:cNvPr>
          <p:cNvPicPr>
            <a:picLocks noChangeAspect="1"/>
          </p:cNvPicPr>
          <p:nvPr/>
        </p:nvPicPr>
        <p:blipFill rotWithShape="1">
          <a:blip r:embed="rId2">
            <a:extLst>
              <a:ext uri="{28A0092B-C50C-407E-A947-70E740481C1C}">
                <a14:useLocalDpi xmlns:a14="http://schemas.microsoft.com/office/drawing/2010/main" val="0"/>
              </a:ext>
            </a:extLst>
          </a:blip>
          <a:srcRect l="2839" t="75531" r="2422" b="940"/>
          <a:stretch/>
        </p:blipFill>
        <p:spPr>
          <a:xfrm>
            <a:off x="0" y="5943600"/>
            <a:ext cx="12801600" cy="182880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6172200"/>
            <a:ext cx="1282846" cy="1282846"/>
          </a:xfrm>
          <a:prstGeom prst="rect">
            <a:avLst/>
          </a:prstGeom>
        </p:spPr>
      </p:pic>
      <p:sp>
        <p:nvSpPr>
          <p:cNvPr id="8" name="Rectangle 7">
            <a:extLst>
              <a:ext uri="{FF2B5EF4-FFF2-40B4-BE49-F238E27FC236}">
                <a16:creationId xmlns:a16="http://schemas.microsoft.com/office/drawing/2014/main" id="{F3A1A20F-4EF4-FBF8-608B-F74A1481E539}"/>
              </a:ext>
            </a:extLst>
          </p:cNvPr>
          <p:cNvSpPr/>
          <p:nvPr/>
        </p:nvSpPr>
        <p:spPr>
          <a:xfrm>
            <a:off x="3798931" y="304800"/>
            <a:ext cx="5203737" cy="923330"/>
          </a:xfrm>
          <a:prstGeom prst="rect">
            <a:avLst/>
          </a:prstGeom>
        </p:spPr>
        <p:txBody>
          <a:bodyPr wrap="square">
            <a:spAutoFit/>
          </a:bodyPr>
          <a:lstStyle/>
          <a:p>
            <a:pPr lvl="0"/>
            <a:r>
              <a:rPr lang="en-US" sz="5400" b="1" dirty="0"/>
              <a:t>What is Title I?</a:t>
            </a:r>
            <a:endParaRPr lang="en-US" sz="5400" dirty="0"/>
          </a:p>
        </p:txBody>
      </p:sp>
      <p:sp>
        <p:nvSpPr>
          <p:cNvPr id="9" name="Rectangle 8">
            <a:extLst>
              <a:ext uri="{FF2B5EF4-FFF2-40B4-BE49-F238E27FC236}">
                <a16:creationId xmlns:a16="http://schemas.microsoft.com/office/drawing/2014/main" id="{FCDAD5DA-A3F6-5867-C7F1-F0FB2348E0B4}"/>
              </a:ext>
            </a:extLst>
          </p:cNvPr>
          <p:cNvSpPr/>
          <p:nvPr/>
        </p:nvSpPr>
        <p:spPr>
          <a:xfrm>
            <a:off x="2487734" y="1523749"/>
            <a:ext cx="8332666" cy="4401205"/>
          </a:xfrm>
          <a:prstGeom prst="rect">
            <a:avLst/>
          </a:prstGeom>
        </p:spPr>
        <p:txBody>
          <a:bodyPr wrap="square">
            <a:spAutoFit/>
          </a:bodyPr>
          <a:lstStyle/>
          <a:p>
            <a:pPr marL="342900" lvl="0" indent="-342900">
              <a:buFont typeface="Wingdings" panose="05000000000000000000" pitchFamily="2" charset="2"/>
              <a:buChar char="Ø"/>
              <a:defRPr/>
            </a:pPr>
            <a:r>
              <a:rPr lang="en-US" sz="2000" dirty="0">
                <a:solidFill>
                  <a:schemeClr val="accent1">
                    <a:lumMod val="50000"/>
                  </a:schemeClr>
                </a:solidFill>
              </a:rPr>
              <a:t>Title I is the largest federal assistance program for the nation’s schools. </a:t>
            </a:r>
          </a:p>
          <a:p>
            <a:pPr marL="342900" lvl="0" indent="-342900">
              <a:buFont typeface="Wingdings" panose="05000000000000000000" pitchFamily="2" charset="2"/>
              <a:buChar char="Ø"/>
              <a:defRPr/>
            </a:pPr>
            <a:endParaRPr lang="en-US" sz="2000" dirty="0">
              <a:solidFill>
                <a:srgbClr val="0070C0"/>
              </a:solidFill>
            </a:endParaRPr>
          </a:p>
          <a:p>
            <a:pPr marL="342900" lvl="0" indent="-342900">
              <a:buFont typeface="Wingdings" panose="05000000000000000000" pitchFamily="2" charset="2"/>
              <a:buChar char="Ø"/>
              <a:defRPr/>
            </a:pPr>
            <a:r>
              <a:rPr lang="en-US" sz="2000" dirty="0">
                <a:solidFill>
                  <a:schemeClr val="accent1">
                    <a:lumMod val="50000"/>
                  </a:schemeClr>
                </a:solidFill>
              </a:rPr>
              <a:t>The goal of Title I is to provide supplemental funds to assist with closing the achievement gap. </a:t>
            </a:r>
          </a:p>
          <a:p>
            <a:pPr marL="342900" lvl="0" indent="-342900">
              <a:buFont typeface="Wingdings" panose="05000000000000000000" pitchFamily="2" charset="2"/>
              <a:buChar char="Ø"/>
              <a:defRPr/>
            </a:pPr>
            <a:endParaRPr lang="en-US" sz="2000" dirty="0">
              <a:solidFill>
                <a:schemeClr val="accent1">
                  <a:lumMod val="50000"/>
                </a:schemeClr>
              </a:solidFill>
            </a:endParaRPr>
          </a:p>
          <a:p>
            <a:pPr marL="342900" lvl="0" indent="-342900">
              <a:buFont typeface="Wingdings" panose="05000000000000000000" pitchFamily="2" charset="2"/>
              <a:buChar char="Ø"/>
              <a:defRPr/>
            </a:pPr>
            <a:r>
              <a:rPr lang="en-US" sz="2000" dirty="0">
                <a:solidFill>
                  <a:schemeClr val="accent1">
                    <a:lumMod val="50000"/>
                  </a:schemeClr>
                </a:solidFill>
              </a:rPr>
              <a:t>The funds are disbursed from the federal government, to the State of Florida, and then to the Local Education Agency (LEA), which is the District.</a:t>
            </a:r>
          </a:p>
          <a:p>
            <a:pPr marL="342900" lvl="0" indent="-342900">
              <a:buFont typeface="Wingdings" panose="05000000000000000000" pitchFamily="2" charset="2"/>
              <a:buChar char="Ø"/>
              <a:defRPr/>
            </a:pPr>
            <a:endParaRPr lang="en-US" sz="2000" dirty="0">
              <a:solidFill>
                <a:schemeClr val="accent1">
                  <a:lumMod val="50000"/>
                </a:schemeClr>
              </a:solidFill>
            </a:endParaRPr>
          </a:p>
          <a:p>
            <a:pPr marL="342900" lvl="0" indent="-342900">
              <a:buFont typeface="Wingdings" panose="05000000000000000000" pitchFamily="2" charset="2"/>
              <a:buChar char="Ø"/>
              <a:defRPr/>
            </a:pPr>
            <a:r>
              <a:rPr lang="en-US" sz="2000" dirty="0">
                <a:solidFill>
                  <a:schemeClr val="accent1">
                    <a:lumMod val="50000"/>
                  </a:schemeClr>
                </a:solidFill>
              </a:rPr>
              <a:t>The District follows the LEA plan for disbursement to the schools.</a:t>
            </a:r>
          </a:p>
          <a:p>
            <a:pPr lvl="0">
              <a:defRPr/>
            </a:pPr>
            <a:endParaRPr lang="en-US" sz="2000" dirty="0">
              <a:solidFill>
                <a:srgbClr val="002060"/>
              </a:solidFill>
            </a:endParaRPr>
          </a:p>
          <a:p>
            <a:pPr marL="342900" lvl="0" indent="-342900">
              <a:buFont typeface="Wingdings" panose="05000000000000000000" pitchFamily="2" charset="2"/>
              <a:buChar char="Ø"/>
              <a:defRPr/>
            </a:pPr>
            <a:r>
              <a:rPr lang="en-US" sz="2000" b="1" dirty="0">
                <a:solidFill>
                  <a:schemeClr val="accent1"/>
                </a:solidFill>
              </a:rPr>
              <a:t>Mill Creek Elementary School </a:t>
            </a:r>
            <a:r>
              <a:rPr lang="en-US" sz="2000" dirty="0">
                <a:solidFill>
                  <a:schemeClr val="accent1">
                    <a:lumMod val="50000"/>
                  </a:schemeClr>
                </a:solidFill>
              </a:rPr>
              <a:t>is a Title I school because more than 70% of the students meet poverty requirements. </a:t>
            </a:r>
            <a:endParaRPr lang="en-US" sz="1400" dirty="0">
              <a:solidFill>
                <a:schemeClr val="accent1">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close-up of a green and white logo&#10;&#10;Description automatically generated">
            <a:extLst>
              <a:ext uri="{FF2B5EF4-FFF2-40B4-BE49-F238E27FC236}">
                <a16:creationId xmlns:a16="http://schemas.microsoft.com/office/drawing/2014/main" id="{47F0D22E-7F88-1C4E-91DE-1F30ACFEBFCD}"/>
              </a:ext>
            </a:extLst>
          </p:cNvPr>
          <p:cNvPicPr>
            <a:picLocks noChangeAspect="1"/>
          </p:cNvPicPr>
          <p:nvPr/>
        </p:nvPicPr>
        <p:blipFill rotWithShape="1">
          <a:blip r:embed="rId2">
            <a:extLst>
              <a:ext uri="{28A0092B-C50C-407E-A947-70E740481C1C}">
                <a14:useLocalDpi xmlns:a14="http://schemas.microsoft.com/office/drawing/2010/main" val="0"/>
              </a:ext>
            </a:extLst>
          </a:blip>
          <a:srcRect l="24176" t="67903" r="1666" b="9574"/>
          <a:stretch/>
        </p:blipFill>
        <p:spPr>
          <a:xfrm>
            <a:off x="0" y="6010058"/>
            <a:ext cx="12768549" cy="1762342"/>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0F4A381-122F-7773-5C94-BFE88AEB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629400"/>
            <a:ext cx="907315" cy="907315"/>
          </a:xfrm>
          <a:prstGeom prst="rect">
            <a:avLst/>
          </a:prstGeom>
        </p:spPr>
      </p:pic>
      <p:sp>
        <p:nvSpPr>
          <p:cNvPr id="5" name="Rectangle 4">
            <a:extLst>
              <a:ext uri="{FF2B5EF4-FFF2-40B4-BE49-F238E27FC236}">
                <a16:creationId xmlns:a16="http://schemas.microsoft.com/office/drawing/2014/main" id="{82548945-7EDC-68C0-40F3-4BA337515B56}"/>
              </a:ext>
            </a:extLst>
          </p:cNvPr>
          <p:cNvSpPr/>
          <p:nvPr/>
        </p:nvSpPr>
        <p:spPr>
          <a:xfrm>
            <a:off x="609600" y="377490"/>
            <a:ext cx="7728751" cy="1323439"/>
          </a:xfrm>
          <a:prstGeom prst="rect">
            <a:avLst/>
          </a:prstGeom>
        </p:spPr>
        <p:txBody>
          <a:bodyPr wrap="square">
            <a:spAutoFit/>
          </a:bodyPr>
          <a:lstStyle/>
          <a:p>
            <a:pPr algn="l"/>
            <a:r>
              <a:rPr lang="en-US" sz="4000" b="1" dirty="0">
                <a:solidFill>
                  <a:schemeClr val="accent1">
                    <a:lumMod val="50000"/>
                  </a:schemeClr>
                </a:solidFill>
              </a:rPr>
              <a:t>What are my rights as a Title I Parent/Guardian?</a:t>
            </a:r>
            <a:endParaRPr lang="en-US" sz="4000" dirty="0">
              <a:solidFill>
                <a:schemeClr val="accent1">
                  <a:lumMod val="50000"/>
                </a:schemeClr>
              </a:solidFill>
            </a:endParaRPr>
          </a:p>
        </p:txBody>
      </p:sp>
      <p:sp>
        <p:nvSpPr>
          <p:cNvPr id="7" name="Rectangle 6">
            <a:extLst>
              <a:ext uri="{FF2B5EF4-FFF2-40B4-BE49-F238E27FC236}">
                <a16:creationId xmlns:a16="http://schemas.microsoft.com/office/drawing/2014/main" id="{94CC7708-A09D-43DD-0332-9E5269B6B01A}"/>
              </a:ext>
            </a:extLst>
          </p:cNvPr>
          <p:cNvSpPr/>
          <p:nvPr/>
        </p:nvSpPr>
        <p:spPr>
          <a:xfrm>
            <a:off x="1905000" y="2391888"/>
            <a:ext cx="9823628" cy="3618170"/>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An opportunity to schedule regular meetings to make suggestions and participate, as appropriate, in decisions that relate to your child's education</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Expect a response to any suggestions in a timely manner</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Submit comments on the school-wide plan as soon as it is available to the LEA, if you do not believe it to be satisfactory</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how funds are allocated and spent at the LEA and school level</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of the LEA and School Title I Plans </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and review of the School and District Parent and Family Engagement Plans (PFEP)</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of the school-parent compact</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of the School Improvement Plan (SIP)</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Request the qualifications of your child’s teachers</a:t>
            </a:r>
          </a:p>
        </p:txBody>
      </p:sp>
      <p:sp>
        <p:nvSpPr>
          <p:cNvPr id="9" name="TextBox 8">
            <a:extLst>
              <a:ext uri="{FF2B5EF4-FFF2-40B4-BE49-F238E27FC236}">
                <a16:creationId xmlns:a16="http://schemas.microsoft.com/office/drawing/2014/main" id="{37BF7304-ADC6-59CB-BFAC-BDBD112AACCF}"/>
              </a:ext>
            </a:extLst>
          </p:cNvPr>
          <p:cNvSpPr txBox="1"/>
          <p:nvPr/>
        </p:nvSpPr>
        <p:spPr>
          <a:xfrm>
            <a:off x="990600" y="1942075"/>
            <a:ext cx="2969703" cy="369332"/>
          </a:xfrm>
          <a:prstGeom prst="rect">
            <a:avLst/>
          </a:prstGeom>
          <a:noFill/>
        </p:spPr>
        <p:txBody>
          <a:bodyPr wrap="square" rtlCol="0">
            <a:spAutoFit/>
          </a:bodyPr>
          <a:lstStyle/>
          <a:p>
            <a:r>
              <a:rPr lang="en-US" sz="1800" b="1" dirty="0">
                <a:solidFill>
                  <a:schemeClr val="accent1">
                    <a:lumMod val="50000"/>
                  </a:schemeClr>
                </a:solidFill>
              </a:rPr>
              <a:t>You have the right to:</a:t>
            </a:r>
            <a:endParaRPr lang="en-US" dirty="0"/>
          </a:p>
        </p:txBody>
      </p:sp>
    </p:spTree>
    <p:extLst>
      <p:ext uri="{BB962C8B-B14F-4D97-AF65-F5344CB8AC3E}">
        <p14:creationId xmlns:p14="http://schemas.microsoft.com/office/powerpoint/2010/main" val="2084734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6248400"/>
            <a:ext cx="1295400" cy="1295400"/>
          </a:xfrm>
          <a:prstGeom prst="rect">
            <a:avLst/>
          </a:prstGeom>
        </p:spPr>
      </p:pic>
      <p:sp>
        <p:nvSpPr>
          <p:cNvPr id="6" name="Rectangle 5">
            <a:extLst>
              <a:ext uri="{FF2B5EF4-FFF2-40B4-BE49-F238E27FC236}">
                <a16:creationId xmlns:a16="http://schemas.microsoft.com/office/drawing/2014/main" id="{DF9825B0-6092-4573-3A7E-D6B0707715AA}"/>
              </a:ext>
            </a:extLst>
          </p:cNvPr>
          <p:cNvSpPr/>
          <p:nvPr/>
        </p:nvSpPr>
        <p:spPr>
          <a:xfrm>
            <a:off x="2562290" y="685800"/>
            <a:ext cx="7677018" cy="707886"/>
          </a:xfrm>
          <a:prstGeom prst="rect">
            <a:avLst/>
          </a:prstGeom>
        </p:spPr>
        <p:txBody>
          <a:bodyPr wrap="square">
            <a:spAutoFit/>
          </a:bodyPr>
          <a:lstStyle/>
          <a:p>
            <a:pPr algn="ctr"/>
            <a:r>
              <a:rPr lang="en-US" sz="4000" b="1" dirty="0">
                <a:solidFill>
                  <a:schemeClr val="accent1">
                    <a:lumMod val="50000"/>
                  </a:schemeClr>
                </a:solidFill>
              </a:rPr>
              <a:t>How can I become involved?</a:t>
            </a:r>
            <a:endParaRPr lang="en-US" sz="4000" dirty="0">
              <a:solidFill>
                <a:schemeClr val="accent1">
                  <a:lumMod val="50000"/>
                </a:schemeClr>
              </a:solidFill>
            </a:endParaRPr>
          </a:p>
        </p:txBody>
      </p:sp>
      <p:sp>
        <p:nvSpPr>
          <p:cNvPr id="8" name="Rectangle 7">
            <a:extLst>
              <a:ext uri="{FF2B5EF4-FFF2-40B4-BE49-F238E27FC236}">
                <a16:creationId xmlns:a16="http://schemas.microsoft.com/office/drawing/2014/main" id="{59F057A0-310D-53FA-A079-46798E82ACA4}"/>
              </a:ext>
            </a:extLst>
          </p:cNvPr>
          <p:cNvSpPr/>
          <p:nvPr/>
        </p:nvSpPr>
        <p:spPr>
          <a:xfrm>
            <a:off x="2971800" y="2089855"/>
            <a:ext cx="7677018" cy="3908762"/>
          </a:xfrm>
          <a:prstGeom prst="rect">
            <a:avLst/>
          </a:prstGeom>
        </p:spPr>
        <p:txBody>
          <a:bodyPr wrap="square" lIns="91440" tIns="45720" rIns="91440" bIns="45720" anchor="t">
            <a:spAutoFit/>
          </a:bodyPr>
          <a:lstStyle/>
          <a:p>
            <a:pPr marL="342900" indent="-342900">
              <a:buFont typeface="Wingdings" panose="05000000000000000000" pitchFamily="2" charset="2"/>
              <a:buChar char="Ø"/>
            </a:pPr>
            <a:r>
              <a:rPr lang="en-US" sz="2400" b="1" dirty="0">
                <a:solidFill>
                  <a:schemeClr val="accent1">
                    <a:lumMod val="50000"/>
                  </a:schemeClr>
                </a:solidFill>
              </a:rPr>
              <a:t>School Level</a:t>
            </a:r>
          </a:p>
          <a:p>
            <a:pPr marL="605790" lvl="1">
              <a:spcBef>
                <a:spcPts val="0"/>
              </a:spcBef>
              <a:spcAft>
                <a:spcPts val="0"/>
              </a:spcAft>
              <a:buFont typeface="Arial" pitchFamily="34" charset="0"/>
              <a:buChar char="―"/>
            </a:pPr>
            <a:r>
              <a:rPr lang="en-US" sz="2000" dirty="0">
                <a:solidFill>
                  <a:schemeClr val="accent1">
                    <a:lumMod val="50000"/>
                  </a:schemeClr>
                </a:solidFill>
              </a:rPr>
              <a:t>Listen for automated calls/reminders from school</a:t>
            </a:r>
          </a:p>
          <a:p>
            <a:pPr marL="605790" lvl="1" fontAlgn="auto">
              <a:spcBef>
                <a:spcPts val="0"/>
              </a:spcBef>
              <a:spcAft>
                <a:spcPts val="0"/>
              </a:spcAft>
              <a:buFont typeface="Arial" pitchFamily="34" charset="0"/>
              <a:buChar char="―"/>
            </a:pPr>
            <a:r>
              <a:rPr lang="en-US" sz="2000" dirty="0">
                <a:solidFill>
                  <a:schemeClr val="accent1">
                    <a:lumMod val="50000"/>
                  </a:schemeClr>
                </a:solidFill>
              </a:rPr>
              <a:t>Watch for flyers/invitations to come home</a:t>
            </a:r>
          </a:p>
          <a:p>
            <a:pPr marL="605790" lvl="1" fontAlgn="auto">
              <a:spcBef>
                <a:spcPts val="0"/>
              </a:spcBef>
              <a:spcAft>
                <a:spcPts val="0"/>
              </a:spcAft>
              <a:buFont typeface="Arial" pitchFamily="34" charset="0"/>
              <a:buChar char="―"/>
            </a:pPr>
            <a:r>
              <a:rPr lang="en-US" sz="2000" dirty="0">
                <a:solidFill>
                  <a:schemeClr val="accent1">
                    <a:lumMod val="50000"/>
                  </a:schemeClr>
                </a:solidFill>
              </a:rPr>
              <a:t>Attend SAC meetings</a:t>
            </a:r>
          </a:p>
          <a:p>
            <a:pPr marL="605790" lvl="1" fontAlgn="auto">
              <a:spcBef>
                <a:spcPts val="0"/>
              </a:spcBef>
              <a:spcAft>
                <a:spcPts val="0"/>
              </a:spcAft>
              <a:buFont typeface="Arial" pitchFamily="34" charset="0"/>
              <a:buChar char="―"/>
            </a:pPr>
            <a:r>
              <a:rPr lang="en-US" sz="2000" dirty="0">
                <a:solidFill>
                  <a:schemeClr val="accent1">
                    <a:lumMod val="50000"/>
                  </a:schemeClr>
                </a:solidFill>
              </a:rPr>
              <a:t>Attend PTO meetings</a:t>
            </a:r>
          </a:p>
          <a:p>
            <a:pPr marL="605790" lvl="1">
              <a:buFont typeface="Arial" pitchFamily="34" charset="0"/>
              <a:buChar char="―"/>
            </a:pPr>
            <a:r>
              <a:rPr lang="en-US" sz="2000" dirty="0">
                <a:solidFill>
                  <a:schemeClr val="accent1">
                    <a:lumMod val="50000"/>
                  </a:schemeClr>
                </a:solidFill>
                <a:cs typeface="Calibri"/>
              </a:rPr>
              <a:t>School website/social media</a:t>
            </a:r>
            <a:endParaRPr lang="en-US" sz="2000" dirty="0">
              <a:solidFill>
                <a:schemeClr val="accent1">
                  <a:lumMod val="50000"/>
                </a:schemeClr>
              </a:solidFill>
            </a:endParaRPr>
          </a:p>
          <a:p>
            <a:pPr marL="605790" lvl="1" fontAlgn="auto">
              <a:spcBef>
                <a:spcPts val="0"/>
              </a:spcBef>
              <a:spcAft>
                <a:spcPts val="0"/>
              </a:spcAft>
            </a:pPr>
            <a:endParaRPr lang="en-US" sz="2000" dirty="0">
              <a:solidFill>
                <a:schemeClr val="accent1">
                  <a:lumMod val="50000"/>
                </a:schemeClr>
              </a:solidFill>
            </a:endParaRPr>
          </a:p>
          <a:p>
            <a:pPr marL="342900" indent="-342900">
              <a:buFont typeface="Wingdings" panose="05000000000000000000" pitchFamily="2" charset="2"/>
              <a:buChar char="Ø"/>
            </a:pPr>
            <a:r>
              <a:rPr lang="en-US" sz="2400" b="1" dirty="0">
                <a:solidFill>
                  <a:schemeClr val="accent1">
                    <a:lumMod val="50000"/>
                  </a:schemeClr>
                </a:solidFill>
              </a:rPr>
              <a:t>District Level</a:t>
            </a:r>
          </a:p>
          <a:p>
            <a:pPr marL="605790" lvl="1" fontAlgn="auto">
              <a:spcBef>
                <a:spcPts val="0"/>
              </a:spcBef>
              <a:spcAft>
                <a:spcPts val="0"/>
              </a:spcAft>
              <a:buFont typeface="Arial" pitchFamily="34" charset="0"/>
              <a:buChar char="―"/>
            </a:pPr>
            <a:r>
              <a:rPr lang="en-US" sz="2000" dirty="0">
                <a:solidFill>
                  <a:schemeClr val="accent1">
                    <a:lumMod val="50000"/>
                  </a:schemeClr>
                </a:solidFill>
              </a:rPr>
              <a:t>Listen for automated calls/reminders from the district</a:t>
            </a:r>
            <a:endParaRPr lang="en-US" sz="2000" dirty="0">
              <a:solidFill>
                <a:schemeClr val="accent1">
                  <a:lumMod val="50000"/>
                </a:schemeClr>
              </a:solidFill>
              <a:cs typeface="Calibri"/>
            </a:endParaRPr>
          </a:p>
          <a:p>
            <a:pPr marL="605790" lvl="1" fontAlgn="auto">
              <a:spcBef>
                <a:spcPts val="0"/>
              </a:spcBef>
              <a:spcAft>
                <a:spcPts val="0"/>
              </a:spcAft>
              <a:buFont typeface="Arial" pitchFamily="34" charset="0"/>
              <a:buChar char="―"/>
            </a:pPr>
            <a:r>
              <a:rPr lang="en-US" sz="2000" dirty="0">
                <a:solidFill>
                  <a:schemeClr val="accent1">
                    <a:lumMod val="50000"/>
                  </a:schemeClr>
                </a:solidFill>
              </a:rPr>
              <a:t>Watch for flyers/invitations to come home</a:t>
            </a:r>
          </a:p>
          <a:p>
            <a:pPr marL="605790" lvl="1" fontAlgn="auto">
              <a:spcBef>
                <a:spcPts val="0"/>
              </a:spcBef>
              <a:spcAft>
                <a:spcPts val="0"/>
              </a:spcAft>
              <a:buFont typeface="Arial" pitchFamily="34" charset="0"/>
              <a:buChar char="―"/>
            </a:pPr>
            <a:r>
              <a:rPr lang="en-US" sz="2000" dirty="0">
                <a:solidFill>
                  <a:schemeClr val="accent1">
                    <a:lumMod val="50000"/>
                  </a:schemeClr>
                </a:solidFill>
              </a:rPr>
              <a:t>Attend PAC meetings</a:t>
            </a:r>
          </a:p>
          <a:p>
            <a:pPr marL="605790" lvl="1">
              <a:buFont typeface="Arial" pitchFamily="34" charset="0"/>
              <a:buChar char="―"/>
            </a:pPr>
            <a:r>
              <a:rPr lang="en-US" sz="2000" dirty="0">
                <a:solidFill>
                  <a:schemeClr val="accent1">
                    <a:lumMod val="50000"/>
                  </a:schemeClr>
                </a:solidFill>
                <a:cs typeface="Calibri"/>
              </a:rPr>
              <a:t>District website/social media</a:t>
            </a:r>
          </a:p>
        </p:txBody>
      </p:sp>
      <p:pic>
        <p:nvPicPr>
          <p:cNvPr id="2" name="Picture 1">
            <a:extLst>
              <a:ext uri="{FF2B5EF4-FFF2-40B4-BE49-F238E27FC236}">
                <a16:creationId xmlns:a16="http://schemas.microsoft.com/office/drawing/2014/main" id="{99C78036-7B0D-47D8-3822-6AEBF60B97BB}"/>
              </a:ext>
            </a:extLst>
          </p:cNvPr>
          <p:cNvPicPr>
            <a:picLocks noChangeAspect="1"/>
          </p:cNvPicPr>
          <p:nvPr/>
        </p:nvPicPr>
        <p:blipFill>
          <a:blip r:embed="rId3"/>
          <a:stretch>
            <a:fillRect/>
          </a:stretch>
        </p:blipFill>
        <p:spPr>
          <a:xfrm>
            <a:off x="20198" y="0"/>
            <a:ext cx="2057400" cy="7762301"/>
          </a:xfrm>
          <a:prstGeom prst="rect">
            <a:avLst/>
          </a:prstGeom>
        </p:spPr>
      </p:pic>
    </p:spTree>
    <p:extLst>
      <p:ext uri="{BB962C8B-B14F-4D97-AF65-F5344CB8AC3E}">
        <p14:creationId xmlns:p14="http://schemas.microsoft.com/office/powerpoint/2010/main" val="948809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48795A-D9A2-016B-3F01-2311DA106C0A}"/>
              </a:ext>
            </a:extLst>
          </p:cNvPr>
          <p:cNvPicPr>
            <a:picLocks noChangeAspect="1"/>
          </p:cNvPicPr>
          <p:nvPr/>
        </p:nvPicPr>
        <p:blipFill>
          <a:blip r:embed="rId2"/>
          <a:stretch>
            <a:fillRect/>
          </a:stretch>
        </p:blipFill>
        <p:spPr>
          <a:xfrm>
            <a:off x="0" y="6327982"/>
            <a:ext cx="12801600" cy="150691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0" y="6553200"/>
            <a:ext cx="1219200" cy="1219200"/>
          </a:xfrm>
          <a:prstGeom prst="rect">
            <a:avLst/>
          </a:prstGeom>
        </p:spPr>
      </p:pic>
      <p:sp>
        <p:nvSpPr>
          <p:cNvPr id="4" name="Rectangle 3">
            <a:extLst>
              <a:ext uri="{FF2B5EF4-FFF2-40B4-BE49-F238E27FC236}">
                <a16:creationId xmlns:a16="http://schemas.microsoft.com/office/drawing/2014/main" id="{40646620-D36A-E7D6-F5FC-B731C8317A3C}"/>
              </a:ext>
            </a:extLst>
          </p:cNvPr>
          <p:cNvSpPr/>
          <p:nvPr/>
        </p:nvSpPr>
        <p:spPr>
          <a:xfrm>
            <a:off x="2558033" y="432032"/>
            <a:ext cx="8142737" cy="1323439"/>
          </a:xfrm>
          <a:prstGeom prst="rect">
            <a:avLst/>
          </a:prstGeom>
        </p:spPr>
        <p:txBody>
          <a:bodyPr wrap="square">
            <a:spAutoFit/>
          </a:bodyPr>
          <a:lstStyle/>
          <a:p>
            <a:pPr algn="ctr"/>
            <a:r>
              <a:rPr lang="en-US" sz="4000" b="1" dirty="0"/>
              <a:t>Who are my Title I contacts </a:t>
            </a:r>
          </a:p>
          <a:p>
            <a:pPr algn="ctr"/>
            <a:r>
              <a:rPr lang="en-US" sz="4000" b="1" dirty="0"/>
              <a:t>at the school?</a:t>
            </a:r>
            <a:endParaRPr lang="en-US" sz="4000" dirty="0"/>
          </a:p>
        </p:txBody>
      </p:sp>
      <p:graphicFrame>
        <p:nvGraphicFramePr>
          <p:cNvPr id="8" name="Table 7">
            <a:extLst>
              <a:ext uri="{FF2B5EF4-FFF2-40B4-BE49-F238E27FC236}">
                <a16:creationId xmlns:a16="http://schemas.microsoft.com/office/drawing/2014/main" id="{F8C82929-3625-0C7C-ECAB-2CB3DDE3D56D}"/>
              </a:ext>
            </a:extLst>
          </p:cNvPr>
          <p:cNvGraphicFramePr>
            <a:graphicFrameLocks noGrp="1"/>
          </p:cNvGraphicFramePr>
          <p:nvPr>
            <p:extLst>
              <p:ext uri="{D42A27DB-BD31-4B8C-83A1-F6EECF244321}">
                <p14:modId xmlns:p14="http://schemas.microsoft.com/office/powerpoint/2010/main" val="2509861725"/>
              </p:ext>
            </p:extLst>
          </p:nvPr>
        </p:nvGraphicFramePr>
        <p:xfrm>
          <a:off x="1066800" y="2155618"/>
          <a:ext cx="10319768" cy="1886108"/>
        </p:xfrm>
        <a:graphic>
          <a:graphicData uri="http://schemas.openxmlformats.org/drawingml/2006/table">
            <a:tbl>
              <a:tblPr firstRow="1" bandRow="1"/>
              <a:tblGrid>
                <a:gridCol w="3050336">
                  <a:extLst>
                    <a:ext uri="{9D8B030D-6E8A-4147-A177-3AD203B41FA5}">
                      <a16:colId xmlns:a16="http://schemas.microsoft.com/office/drawing/2014/main" val="4226239504"/>
                    </a:ext>
                  </a:extLst>
                </a:gridCol>
                <a:gridCol w="3388569">
                  <a:extLst>
                    <a:ext uri="{9D8B030D-6E8A-4147-A177-3AD203B41FA5}">
                      <a16:colId xmlns:a16="http://schemas.microsoft.com/office/drawing/2014/main" val="1597869947"/>
                    </a:ext>
                  </a:extLst>
                </a:gridCol>
                <a:gridCol w="3880863">
                  <a:extLst>
                    <a:ext uri="{9D8B030D-6E8A-4147-A177-3AD203B41FA5}">
                      <a16:colId xmlns:a16="http://schemas.microsoft.com/office/drawing/2014/main" val="351663186"/>
                    </a:ext>
                  </a:extLst>
                </a:gridCol>
              </a:tblGrid>
              <a:tr h="581271">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dirty="0">
                          <a:latin typeface="+mn-lt"/>
                        </a:rPr>
                        <a:t>Name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dirty="0">
                          <a:latin typeface="+mn-lt"/>
                        </a:rPr>
                        <a:t>Phone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dirty="0">
                          <a:latin typeface="+mn-lt"/>
                        </a:rPr>
                        <a:t>E-mail address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504263169"/>
                  </a:ext>
                </a:extLst>
              </a:tr>
              <a:tr h="63869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b="1" dirty="0">
                          <a:solidFill>
                            <a:schemeClr val="accent1">
                              <a:lumMod val="50000"/>
                            </a:schemeClr>
                          </a:solidFill>
                        </a:rPr>
                        <a:t>Catherine Hiltunen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a:solidFill>
                            <a:schemeClr val="accent1">
                              <a:lumMod val="50000"/>
                            </a:schemeClr>
                          </a:solidFill>
                        </a:rPr>
                        <a:t>407.935.3660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a:solidFill>
                            <a:schemeClr val="accent1">
                              <a:lumMod val="50000"/>
                            </a:schemeClr>
                          </a:solidFill>
                        </a:rPr>
                        <a:t>Catherine.Hiltunen@osceolaschools.net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40000"/>
                      </a:srgbClr>
                    </a:solidFill>
                  </a:tcPr>
                </a:tc>
                <a:extLst>
                  <a:ext uri="{0D108BD9-81ED-4DB2-BD59-A6C34878D82A}">
                    <a16:rowId xmlns:a16="http://schemas.microsoft.com/office/drawing/2014/main" val="7835704"/>
                  </a:ext>
                </a:extLst>
              </a:tr>
              <a:tr h="666141">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b="1" dirty="0" err="1">
                          <a:solidFill>
                            <a:schemeClr val="accent1">
                              <a:lumMod val="50000"/>
                            </a:schemeClr>
                          </a:solidFill>
                        </a:rPr>
                        <a:t>Kayra</a:t>
                      </a:r>
                      <a:r>
                        <a:rPr lang="en-US" b="1" dirty="0">
                          <a:solidFill>
                            <a:schemeClr val="accent1">
                              <a:lumMod val="50000"/>
                            </a:schemeClr>
                          </a:solidFill>
                        </a:rPr>
                        <a:t> Burdette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50000"/>
                            </a:schemeClr>
                          </a:solidFill>
                        </a:rPr>
                        <a:t>407.935.3660</a:t>
                      </a:r>
                    </a:p>
                    <a:p>
                      <a:endParaRPr lang="en-US"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a:solidFill>
                            <a:schemeClr val="accent1">
                              <a:lumMod val="50000"/>
                            </a:schemeClr>
                          </a:solidFill>
                        </a:rPr>
                        <a:t>Kayra.burdette@osceolaschools.net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20000"/>
                      </a:srgbClr>
                    </a:solidFill>
                  </a:tcPr>
                </a:tc>
                <a:extLst>
                  <a:ext uri="{0D108BD9-81ED-4DB2-BD59-A6C34878D82A}">
                    <a16:rowId xmlns:a16="http://schemas.microsoft.com/office/drawing/2014/main" val="3354180321"/>
                  </a:ext>
                </a:extLst>
              </a:tr>
            </a:tbl>
          </a:graphicData>
        </a:graphic>
      </p:graphicFrame>
      <p:sp>
        <p:nvSpPr>
          <p:cNvPr id="10" name="TextBox 9">
            <a:extLst>
              <a:ext uri="{FF2B5EF4-FFF2-40B4-BE49-F238E27FC236}">
                <a16:creationId xmlns:a16="http://schemas.microsoft.com/office/drawing/2014/main" id="{E652220A-4AD6-D5D9-C499-397EFE6088B1}"/>
              </a:ext>
            </a:extLst>
          </p:cNvPr>
          <p:cNvSpPr txBox="1"/>
          <p:nvPr/>
        </p:nvSpPr>
        <p:spPr>
          <a:xfrm>
            <a:off x="2362200" y="5991595"/>
            <a:ext cx="7910818" cy="307777"/>
          </a:xfrm>
          <a:prstGeom prst="rect">
            <a:avLst/>
          </a:prstGeom>
          <a:noFill/>
        </p:spPr>
        <p:txBody>
          <a:bodyPr wrap="square" rtlCol="0">
            <a:spAutoFit/>
          </a:bodyPr>
          <a:lstStyle/>
          <a:p>
            <a:r>
              <a:rPr lang="en-US" sz="1400" dirty="0"/>
              <a:t> </a:t>
            </a:r>
            <a:r>
              <a:rPr lang="en-US" sz="1400" b="0" i="0" dirty="0">
                <a:solidFill>
                  <a:srgbClr val="000000"/>
                </a:solidFill>
                <a:effectLst/>
                <a:latin typeface="Georgia" panose="02040502050405020303" pitchFamily="18" charset="0"/>
              </a:rPr>
              <a:t>For more information about Title I schools, please visit </a:t>
            </a:r>
            <a:r>
              <a:rPr lang="en-US" sz="1400" b="0" i="0" dirty="0">
                <a:solidFill>
                  <a:srgbClr val="000000"/>
                </a:solidFill>
                <a:effectLst/>
                <a:latin typeface="Georgia" panose="02040502050405020303" pitchFamily="18" charset="0"/>
                <a:hlinkClick r:id="rId4"/>
              </a:rPr>
              <a:t>www.osceolaschools.net/specialprograms</a:t>
            </a:r>
            <a:r>
              <a:rPr lang="en-US" sz="1400" b="0" i="0" dirty="0">
                <a:solidFill>
                  <a:srgbClr val="000000"/>
                </a:solidFill>
                <a:effectLst/>
                <a:latin typeface="Georgia" panose="02040502050405020303" pitchFamily="18" charset="0"/>
              </a:rPr>
              <a:t> </a:t>
            </a:r>
          </a:p>
        </p:txBody>
      </p:sp>
      <p:sp>
        <p:nvSpPr>
          <p:cNvPr id="6" name="TextBox 5">
            <a:extLst>
              <a:ext uri="{FF2B5EF4-FFF2-40B4-BE49-F238E27FC236}">
                <a16:creationId xmlns:a16="http://schemas.microsoft.com/office/drawing/2014/main" id="{36AF5BC2-F024-FF52-2E9D-B52C12FE9624}"/>
              </a:ext>
            </a:extLst>
          </p:cNvPr>
          <p:cNvSpPr txBox="1"/>
          <p:nvPr/>
        </p:nvSpPr>
        <p:spPr>
          <a:xfrm>
            <a:off x="3026284" y="4428371"/>
            <a:ext cx="6400800" cy="1200329"/>
          </a:xfrm>
          <a:prstGeom prst="rect">
            <a:avLst/>
          </a:prstGeom>
          <a:noFill/>
        </p:spPr>
        <p:txBody>
          <a:bodyPr wrap="square">
            <a:spAutoFit/>
          </a:bodyPr>
          <a:lstStyle/>
          <a:p>
            <a:pPr algn="ctr"/>
            <a:r>
              <a:rPr lang="en-US" b="1" dirty="0">
                <a:solidFill>
                  <a:schemeClr val="accent1">
                    <a:lumMod val="50000"/>
                  </a:schemeClr>
                </a:solidFill>
                <a:highlight>
                  <a:srgbClr val="FFFF00"/>
                </a:highlight>
              </a:rPr>
              <a:t>Follow us on Social Media </a:t>
            </a:r>
          </a:p>
          <a:p>
            <a:pPr algn="ctr"/>
            <a:r>
              <a:rPr lang="en-US" b="1" dirty="0">
                <a:solidFill>
                  <a:schemeClr val="accent1">
                    <a:lumMod val="50000"/>
                  </a:schemeClr>
                </a:solidFill>
              </a:rPr>
              <a:t>Twitter: SDOCMillCreek </a:t>
            </a:r>
          </a:p>
          <a:p>
            <a:pPr algn="ctr"/>
            <a:r>
              <a:rPr lang="en-US" b="1" dirty="0">
                <a:solidFill>
                  <a:schemeClr val="accent1">
                    <a:lumMod val="50000"/>
                  </a:schemeClr>
                </a:solidFill>
              </a:rPr>
              <a:t>Facebook: MillCreekElementary </a:t>
            </a:r>
          </a:p>
          <a:p>
            <a:pPr algn="ctr"/>
            <a:r>
              <a:rPr lang="en-US" b="1" dirty="0">
                <a:solidFill>
                  <a:schemeClr val="accent1">
                    <a:lumMod val="50000"/>
                  </a:schemeClr>
                </a:solidFill>
              </a:rPr>
              <a:t>Instagram: sdocmillcreek</a:t>
            </a:r>
          </a:p>
        </p:txBody>
      </p:sp>
    </p:spTree>
    <p:extLst>
      <p:ext uri="{BB962C8B-B14F-4D97-AF65-F5344CB8AC3E}">
        <p14:creationId xmlns:p14="http://schemas.microsoft.com/office/powerpoint/2010/main" val="194319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410" y="6378557"/>
            <a:ext cx="1096361" cy="1096361"/>
          </a:xfrm>
          <a:prstGeom prst="rect">
            <a:avLst/>
          </a:prstGeom>
        </p:spPr>
      </p:pic>
      <p:sp>
        <p:nvSpPr>
          <p:cNvPr id="3" name="Rectangle 2">
            <a:extLst>
              <a:ext uri="{FF2B5EF4-FFF2-40B4-BE49-F238E27FC236}">
                <a16:creationId xmlns:a16="http://schemas.microsoft.com/office/drawing/2014/main" id="{725429E2-F5C6-1F61-DC00-886C8F26A149}"/>
              </a:ext>
            </a:extLst>
          </p:cNvPr>
          <p:cNvSpPr/>
          <p:nvPr/>
        </p:nvSpPr>
        <p:spPr>
          <a:xfrm>
            <a:off x="1946528" y="838170"/>
            <a:ext cx="8112868" cy="1323439"/>
          </a:xfrm>
          <a:prstGeom prst="rect">
            <a:avLst/>
          </a:prstGeom>
        </p:spPr>
        <p:txBody>
          <a:bodyPr wrap="square">
            <a:spAutoFit/>
          </a:bodyPr>
          <a:lstStyle/>
          <a:p>
            <a:pPr lvl="0" algn="ctr" fontAlgn="base">
              <a:spcBef>
                <a:spcPct val="0"/>
              </a:spcBef>
              <a:spcAft>
                <a:spcPct val="0"/>
              </a:spcAft>
            </a:pPr>
            <a:r>
              <a:rPr lang="en-US" sz="4000" dirty="0">
                <a:solidFill>
                  <a:schemeClr val="accent1">
                    <a:lumMod val="50000"/>
                  </a:schemeClr>
                </a:solidFill>
                <a:latin typeface="Times New Roman" pitchFamily="18" charset="0"/>
                <a:cs typeface="Arial" pitchFamily="34" charset="0"/>
              </a:rPr>
              <a:t>We’re here to make GOOD </a:t>
            </a:r>
          </a:p>
          <a:p>
            <a:pPr lvl="0" algn="ctr" fontAlgn="base">
              <a:spcBef>
                <a:spcPct val="0"/>
              </a:spcBef>
              <a:spcAft>
                <a:spcPct val="0"/>
              </a:spcAft>
            </a:pPr>
            <a:r>
              <a:rPr lang="en-US" sz="4000" dirty="0">
                <a:solidFill>
                  <a:schemeClr val="accent1">
                    <a:lumMod val="50000"/>
                  </a:schemeClr>
                </a:solidFill>
                <a:latin typeface="Times New Roman" pitchFamily="18" charset="0"/>
                <a:cs typeface="Arial" pitchFamily="34" charset="0"/>
              </a:rPr>
              <a:t>THINGS happen for other people. </a:t>
            </a:r>
            <a:endParaRPr lang="en-US" sz="4000" dirty="0">
              <a:solidFill>
                <a:schemeClr val="accent1">
                  <a:lumMod val="50000"/>
                </a:schemeClr>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1F36D521-450C-AED6-281E-E44D78791C4A}"/>
              </a:ext>
            </a:extLst>
          </p:cNvPr>
          <p:cNvSpPr/>
          <p:nvPr/>
        </p:nvSpPr>
        <p:spPr>
          <a:xfrm>
            <a:off x="3048000" y="2554576"/>
            <a:ext cx="6238595" cy="1107996"/>
          </a:xfrm>
          <a:prstGeom prst="rect">
            <a:avLst/>
          </a:prstGeom>
        </p:spPr>
        <p:txBody>
          <a:bodyPr wrap="square">
            <a:spAutoFit/>
          </a:bodyPr>
          <a:lstStyle/>
          <a:p>
            <a:pPr algn="ctr"/>
            <a:r>
              <a:rPr lang="en-US" sz="6600" dirty="0">
                <a:solidFill>
                  <a:srgbClr val="C00000"/>
                </a:solidFill>
              </a:rPr>
              <a:t>Any questions?</a:t>
            </a:r>
          </a:p>
        </p:txBody>
      </p:sp>
      <p:pic>
        <p:nvPicPr>
          <p:cNvPr id="9" name="Picture 8">
            <a:extLst>
              <a:ext uri="{FF2B5EF4-FFF2-40B4-BE49-F238E27FC236}">
                <a16:creationId xmlns:a16="http://schemas.microsoft.com/office/drawing/2014/main" id="{E8085E99-BF64-2C3F-3DD9-9578F0175FEA}"/>
              </a:ext>
            </a:extLst>
          </p:cNvPr>
          <p:cNvPicPr>
            <a:picLocks noChangeAspect="1"/>
          </p:cNvPicPr>
          <p:nvPr/>
        </p:nvPicPr>
        <p:blipFill>
          <a:blip r:embed="rId3"/>
          <a:stretch>
            <a:fillRect/>
          </a:stretch>
        </p:blipFill>
        <p:spPr>
          <a:xfrm rot="335045">
            <a:off x="4851751" y="4177791"/>
            <a:ext cx="2631090" cy="2427705"/>
          </a:xfrm>
          <a:prstGeom prst="rect">
            <a:avLst/>
          </a:prstGeom>
        </p:spPr>
      </p:pic>
      <p:pic>
        <p:nvPicPr>
          <p:cNvPr id="2" name="Picture 1">
            <a:extLst>
              <a:ext uri="{FF2B5EF4-FFF2-40B4-BE49-F238E27FC236}">
                <a16:creationId xmlns:a16="http://schemas.microsoft.com/office/drawing/2014/main" id="{75303BB6-633C-B2F3-F919-11F6275F5D05}"/>
              </a:ext>
            </a:extLst>
          </p:cNvPr>
          <p:cNvPicPr>
            <a:picLocks noChangeAspect="1"/>
          </p:cNvPicPr>
          <p:nvPr/>
        </p:nvPicPr>
        <p:blipFill>
          <a:blip r:embed="rId4"/>
          <a:stretch>
            <a:fillRect/>
          </a:stretch>
        </p:blipFill>
        <p:spPr>
          <a:xfrm>
            <a:off x="9763810" y="0"/>
            <a:ext cx="3037790" cy="7772400"/>
          </a:xfrm>
          <a:prstGeom prst="rect">
            <a:avLst/>
          </a:prstGeom>
        </p:spPr>
      </p:pic>
    </p:spTree>
    <p:extLst>
      <p:ext uri="{BB962C8B-B14F-4D97-AF65-F5344CB8AC3E}">
        <p14:creationId xmlns:p14="http://schemas.microsoft.com/office/powerpoint/2010/main" val="4004559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B0FC71-75AD-20A4-B66A-5CF51839C5C7}"/>
              </a:ext>
            </a:extLst>
          </p:cNvPr>
          <p:cNvPicPr>
            <a:picLocks noChangeAspect="1"/>
          </p:cNvPicPr>
          <p:nvPr/>
        </p:nvPicPr>
        <p:blipFill>
          <a:blip r:embed="rId2"/>
          <a:stretch>
            <a:fillRect/>
          </a:stretch>
        </p:blipFill>
        <p:spPr>
          <a:xfrm>
            <a:off x="8766048" y="0"/>
            <a:ext cx="403555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664" y="6292777"/>
            <a:ext cx="1282846" cy="1282846"/>
          </a:xfrm>
          <a:prstGeom prst="rect">
            <a:avLst/>
          </a:prstGeom>
        </p:spPr>
      </p:pic>
      <p:sp>
        <p:nvSpPr>
          <p:cNvPr id="9" name="Rectangle 8">
            <a:extLst>
              <a:ext uri="{FF2B5EF4-FFF2-40B4-BE49-F238E27FC236}">
                <a16:creationId xmlns:a16="http://schemas.microsoft.com/office/drawing/2014/main" id="{899D72B5-4151-64AB-A1A9-DB056C8ECA60}"/>
              </a:ext>
            </a:extLst>
          </p:cNvPr>
          <p:cNvSpPr/>
          <p:nvPr/>
        </p:nvSpPr>
        <p:spPr>
          <a:xfrm>
            <a:off x="457200" y="1846967"/>
            <a:ext cx="10134600" cy="4235262"/>
          </a:xfrm>
          <a:prstGeom prst="rect">
            <a:avLst/>
          </a:prstGeom>
        </p:spPr>
        <p:txBody>
          <a:bodyPr wrap="square">
            <a:spAutoFit/>
          </a:bodyPr>
          <a:lstStyle/>
          <a:p>
            <a:pPr lvl="0">
              <a:lnSpc>
                <a:spcPct val="120000"/>
              </a:lnSpc>
              <a:buFont typeface="Wingdings" panose="05000000000000000000" pitchFamily="2" charset="2"/>
              <a:buChar char="Ø"/>
            </a:pPr>
            <a:r>
              <a:rPr lang="en-US" dirty="0">
                <a:solidFill>
                  <a:schemeClr val="accent1">
                    <a:lumMod val="50000"/>
                  </a:schemeClr>
                </a:solidFill>
              </a:rPr>
              <a:t>The LEA Title I Plan is the District’s annual plan for district strategic initiatives to increase academic achievement. </a:t>
            </a:r>
          </a:p>
          <a:p>
            <a:pPr lvl="0">
              <a:lnSpc>
                <a:spcPct val="120000"/>
              </a:lnSpc>
              <a:buFont typeface="Wingdings" panose="05000000000000000000" pitchFamily="2" charset="2"/>
              <a:buChar char="Ø"/>
            </a:pPr>
            <a:endParaRPr lang="en-US" dirty="0">
              <a:solidFill>
                <a:schemeClr val="accent1">
                  <a:lumMod val="50000"/>
                </a:schemeClr>
              </a:solidFill>
            </a:endParaRPr>
          </a:p>
          <a:p>
            <a:pPr lvl="0">
              <a:lnSpc>
                <a:spcPct val="120000"/>
              </a:lnSpc>
              <a:buFont typeface="Wingdings" panose="05000000000000000000" pitchFamily="2" charset="2"/>
              <a:buChar char="Ø"/>
            </a:pPr>
            <a:r>
              <a:rPr lang="en-US" dirty="0">
                <a:solidFill>
                  <a:schemeClr val="accent1">
                    <a:lumMod val="50000"/>
                  </a:schemeClr>
                </a:solidFill>
              </a:rPr>
              <a:t>The LEA Title I Parent and Family Engagement Plan is a component of this plan.</a:t>
            </a:r>
          </a:p>
          <a:p>
            <a:pPr lvl="0">
              <a:lnSpc>
                <a:spcPct val="120000"/>
              </a:lnSpc>
            </a:pPr>
            <a:endParaRPr lang="en-US" dirty="0">
              <a:solidFill>
                <a:schemeClr val="accent1">
                  <a:lumMod val="50000"/>
                </a:schemeClr>
              </a:solidFill>
            </a:endParaRPr>
          </a:p>
          <a:p>
            <a:pPr lvl="0">
              <a:lnSpc>
                <a:spcPct val="120000"/>
              </a:lnSpc>
              <a:buFont typeface="Wingdings" panose="05000000000000000000" pitchFamily="2" charset="2"/>
              <a:buChar char="Ø"/>
            </a:pPr>
            <a:r>
              <a:rPr lang="en-US" dirty="0">
                <a:solidFill>
                  <a:schemeClr val="accent1">
                    <a:lumMod val="50000"/>
                  </a:schemeClr>
                </a:solidFill>
              </a:rPr>
              <a:t> Some items included are:</a:t>
            </a:r>
          </a:p>
          <a:p>
            <a:pPr marL="742950" lvl="1" indent="-285750">
              <a:lnSpc>
                <a:spcPct val="120000"/>
              </a:lnSpc>
              <a:buFont typeface="Arial" panose="020B0604020202020204" pitchFamily="34" charset="0"/>
              <a:buChar char="•"/>
            </a:pPr>
            <a:r>
              <a:rPr lang="en-US" sz="1600" dirty="0">
                <a:solidFill>
                  <a:schemeClr val="accent1">
                    <a:lumMod val="50000"/>
                  </a:schemeClr>
                </a:solidFill>
              </a:rPr>
              <a:t>Student academic assessments </a:t>
            </a:r>
          </a:p>
          <a:p>
            <a:pPr marL="742950" lvl="1" indent="-285750">
              <a:lnSpc>
                <a:spcPct val="120000"/>
              </a:lnSpc>
              <a:buFont typeface="Arial" panose="020B0604020202020204" pitchFamily="34" charset="0"/>
              <a:buChar char="•"/>
            </a:pPr>
            <a:r>
              <a:rPr lang="en-US" sz="1600" dirty="0">
                <a:solidFill>
                  <a:schemeClr val="accent1">
                    <a:lumMod val="50000"/>
                  </a:schemeClr>
                </a:solidFill>
              </a:rPr>
              <a:t>Staff Qualifications and Professional Development</a:t>
            </a:r>
          </a:p>
          <a:p>
            <a:pPr marL="742950" lvl="1" indent="-285750">
              <a:lnSpc>
                <a:spcPct val="120000"/>
              </a:lnSpc>
              <a:buFont typeface="Arial" panose="020B0604020202020204" pitchFamily="34" charset="0"/>
              <a:buChar char="•"/>
            </a:pPr>
            <a:r>
              <a:rPr lang="en-US" sz="1600" dirty="0">
                <a:solidFill>
                  <a:schemeClr val="accent1">
                    <a:lumMod val="50000"/>
                  </a:schemeClr>
                </a:solidFill>
              </a:rPr>
              <a:t>Parental Involvement Strategies, including the LEA Parent and Family Engagement Plan</a:t>
            </a:r>
          </a:p>
          <a:p>
            <a:pPr marL="742950" lvl="1" indent="-285750">
              <a:lnSpc>
                <a:spcPct val="120000"/>
              </a:lnSpc>
              <a:buFont typeface="Arial" panose="020B0604020202020204" pitchFamily="34" charset="0"/>
              <a:buChar char="•"/>
            </a:pPr>
            <a:r>
              <a:rPr lang="en-US" sz="1600" dirty="0">
                <a:solidFill>
                  <a:schemeClr val="accent1">
                    <a:lumMod val="50000"/>
                  </a:schemeClr>
                </a:solidFill>
              </a:rPr>
              <a:t>School improvement goals</a:t>
            </a:r>
          </a:p>
          <a:p>
            <a:pPr lvl="0">
              <a:lnSpc>
                <a:spcPct val="120000"/>
              </a:lnSpc>
            </a:pPr>
            <a:endParaRPr lang="en-US" dirty="0">
              <a:solidFill>
                <a:schemeClr val="accent1">
                  <a:lumMod val="50000"/>
                </a:schemeClr>
              </a:solidFill>
            </a:endParaRPr>
          </a:p>
          <a:p>
            <a:pPr lvl="0">
              <a:lnSpc>
                <a:spcPct val="120000"/>
              </a:lnSpc>
              <a:buFont typeface="Wingdings" panose="05000000000000000000" pitchFamily="2" charset="2"/>
              <a:buChar char="Ø"/>
            </a:pPr>
            <a:r>
              <a:rPr lang="en-US" dirty="0">
                <a:solidFill>
                  <a:schemeClr val="accent1">
                    <a:lumMod val="50000"/>
                  </a:schemeClr>
                </a:solidFill>
              </a:rPr>
              <a:t>Title I parents/guardians have the right to be involved in the development of the LEA Title I Plan and the LEA Parent and Family Engagement Plan.</a:t>
            </a:r>
            <a:endParaRPr lang="en-US" dirty="0">
              <a:solidFill>
                <a:schemeClr val="accent1">
                  <a:lumMod val="50000"/>
                </a:schemeClr>
              </a:solidFill>
              <a:cs typeface="Aharoni" pitchFamily="2" charset="-79"/>
            </a:endParaRPr>
          </a:p>
        </p:txBody>
      </p:sp>
      <p:sp>
        <p:nvSpPr>
          <p:cNvPr id="10" name="Rectangle 9">
            <a:extLst>
              <a:ext uri="{FF2B5EF4-FFF2-40B4-BE49-F238E27FC236}">
                <a16:creationId xmlns:a16="http://schemas.microsoft.com/office/drawing/2014/main" id="{0D5B0B33-8D15-D226-889F-0C0A705DEED8}"/>
              </a:ext>
            </a:extLst>
          </p:cNvPr>
          <p:cNvSpPr/>
          <p:nvPr/>
        </p:nvSpPr>
        <p:spPr>
          <a:xfrm>
            <a:off x="381000" y="914400"/>
            <a:ext cx="6214237" cy="646331"/>
          </a:xfrm>
          <a:prstGeom prst="rect">
            <a:avLst/>
          </a:prstGeom>
        </p:spPr>
        <p:txBody>
          <a:bodyPr wrap="square">
            <a:spAutoFit/>
          </a:bodyPr>
          <a:lstStyle/>
          <a:p>
            <a:pPr algn="ctr"/>
            <a:r>
              <a:rPr lang="en-US" sz="3600" dirty="0">
                <a:solidFill>
                  <a:schemeClr val="accent1">
                    <a:lumMod val="50000"/>
                  </a:schemeClr>
                </a:solidFill>
              </a:rPr>
              <a:t>What is the LEA Title I Plan?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4A74DF-DCD3-15E1-2771-06DE8763FA7B}"/>
              </a:ext>
            </a:extLst>
          </p:cNvPr>
          <p:cNvPicPr>
            <a:picLocks noChangeAspect="1"/>
          </p:cNvPicPr>
          <p:nvPr/>
        </p:nvPicPr>
        <p:blipFill rotWithShape="1">
          <a:blip r:embed="rId2"/>
          <a:srcRect t="5562"/>
          <a:stretch/>
        </p:blipFill>
        <p:spPr>
          <a:xfrm>
            <a:off x="0" y="4749745"/>
            <a:ext cx="3499407" cy="3022655"/>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6172200"/>
            <a:ext cx="1282846" cy="1282846"/>
          </a:xfrm>
          <a:prstGeom prst="rect">
            <a:avLst/>
          </a:prstGeom>
        </p:spPr>
      </p:pic>
      <p:sp>
        <p:nvSpPr>
          <p:cNvPr id="5" name="Rectangle 4">
            <a:extLst>
              <a:ext uri="{FF2B5EF4-FFF2-40B4-BE49-F238E27FC236}">
                <a16:creationId xmlns:a16="http://schemas.microsoft.com/office/drawing/2014/main" id="{0BCA43CE-1F93-E540-0B88-3224D5FF0984}"/>
              </a:ext>
            </a:extLst>
          </p:cNvPr>
          <p:cNvSpPr/>
          <p:nvPr/>
        </p:nvSpPr>
        <p:spPr>
          <a:xfrm>
            <a:off x="1371600" y="914400"/>
            <a:ext cx="8062982" cy="646331"/>
          </a:xfrm>
          <a:prstGeom prst="rect">
            <a:avLst/>
          </a:prstGeom>
        </p:spPr>
        <p:txBody>
          <a:bodyPr wrap="square">
            <a:spAutoFit/>
          </a:bodyPr>
          <a:lstStyle/>
          <a:p>
            <a:pPr algn="ctr"/>
            <a:r>
              <a:rPr lang="en-US" sz="3600" dirty="0">
                <a:solidFill>
                  <a:schemeClr val="tx2"/>
                </a:solidFill>
              </a:rPr>
              <a:t>What is a School-Wide Title I Plan?</a:t>
            </a:r>
          </a:p>
        </p:txBody>
      </p:sp>
      <p:sp>
        <p:nvSpPr>
          <p:cNvPr id="6" name="Rectangle 5">
            <a:extLst>
              <a:ext uri="{FF2B5EF4-FFF2-40B4-BE49-F238E27FC236}">
                <a16:creationId xmlns:a16="http://schemas.microsoft.com/office/drawing/2014/main" id="{DC7C71AB-936B-1CB4-821C-BC22A75D263A}"/>
              </a:ext>
            </a:extLst>
          </p:cNvPr>
          <p:cNvSpPr/>
          <p:nvPr/>
        </p:nvSpPr>
        <p:spPr>
          <a:xfrm>
            <a:off x="2286000" y="2057400"/>
            <a:ext cx="10134600" cy="3046988"/>
          </a:xfrm>
          <a:prstGeom prst="rect">
            <a:avLst/>
          </a:prstGeom>
        </p:spPr>
        <p:txBody>
          <a:bodyPr wrap="square">
            <a:spAutoFit/>
          </a:bodyPr>
          <a:lstStyle/>
          <a:p>
            <a:pPr marL="342900" indent="-342900">
              <a:lnSpc>
                <a:spcPct val="100000"/>
              </a:lnSpc>
              <a:buFont typeface="Wingdings" panose="05000000000000000000" pitchFamily="2" charset="2"/>
              <a:buChar char="Ø"/>
              <a:defRPr/>
            </a:pPr>
            <a:r>
              <a:rPr lang="en-US" sz="2400" dirty="0">
                <a:solidFill>
                  <a:schemeClr val="accent1">
                    <a:lumMod val="50000"/>
                  </a:schemeClr>
                </a:solidFill>
              </a:rPr>
              <a:t>Each school receiving Title I funds must have a plan.</a:t>
            </a:r>
          </a:p>
          <a:p>
            <a:pPr>
              <a:lnSpc>
                <a:spcPct val="100000"/>
              </a:lnSpc>
              <a:defRPr/>
            </a:pPr>
            <a:endParaRPr lang="en-US" sz="2400" dirty="0">
              <a:solidFill>
                <a:schemeClr val="accent1">
                  <a:lumMod val="50000"/>
                </a:schemeClr>
              </a:solidFill>
            </a:endParaRPr>
          </a:p>
          <a:p>
            <a:pPr marL="342900" indent="-342900">
              <a:lnSpc>
                <a:spcPct val="100000"/>
              </a:lnSpc>
              <a:buFont typeface="Wingdings" panose="05000000000000000000" pitchFamily="2" charset="2"/>
              <a:buChar char="Ø"/>
              <a:defRPr/>
            </a:pPr>
            <a:r>
              <a:rPr lang="en-US" sz="2400" dirty="0">
                <a:solidFill>
                  <a:schemeClr val="accent1">
                    <a:lumMod val="50000"/>
                  </a:schemeClr>
                </a:solidFill>
              </a:rPr>
              <a:t>The school-wide plan components are included in the School Improvement Plan (SIP) </a:t>
            </a:r>
          </a:p>
          <a:p>
            <a:pPr>
              <a:lnSpc>
                <a:spcPct val="100000"/>
              </a:lnSpc>
              <a:defRPr/>
            </a:pPr>
            <a:endParaRPr lang="en-US" sz="2400" dirty="0">
              <a:solidFill>
                <a:schemeClr val="accent1">
                  <a:lumMod val="50000"/>
                </a:schemeClr>
              </a:solidFill>
            </a:endParaRPr>
          </a:p>
          <a:p>
            <a:pPr marL="342900" indent="-342900">
              <a:lnSpc>
                <a:spcPct val="100000"/>
              </a:lnSpc>
              <a:buFont typeface="Wingdings" panose="05000000000000000000" pitchFamily="2" charset="2"/>
              <a:buChar char="Ø"/>
              <a:defRPr/>
            </a:pPr>
            <a:r>
              <a:rPr lang="en-US" sz="2400" dirty="0">
                <a:solidFill>
                  <a:schemeClr val="accent1">
                    <a:lumMod val="50000"/>
                  </a:schemeClr>
                </a:solidFill>
              </a:rPr>
              <a:t>Title I parents/guardians have the right to be involved in the development of Mill Creek Elementary’s School Improvement Plan (SIP).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up of a green and white logo&#10;&#10;Description automatically generated">
            <a:extLst>
              <a:ext uri="{FF2B5EF4-FFF2-40B4-BE49-F238E27FC236}">
                <a16:creationId xmlns:a16="http://schemas.microsoft.com/office/drawing/2014/main" id="{20B7943A-7742-98E0-9724-9F11CC96DD34}"/>
              </a:ext>
            </a:extLst>
          </p:cNvPr>
          <p:cNvPicPr>
            <a:picLocks noChangeAspect="1"/>
          </p:cNvPicPr>
          <p:nvPr/>
        </p:nvPicPr>
        <p:blipFill rotWithShape="1">
          <a:blip r:embed="rId2">
            <a:extLst>
              <a:ext uri="{28A0092B-C50C-407E-A947-70E740481C1C}">
                <a14:useLocalDpi xmlns:a14="http://schemas.microsoft.com/office/drawing/2010/main" val="0"/>
              </a:ext>
            </a:extLst>
          </a:blip>
          <a:srcRect l="23737" t="69929" r="908" b="9804"/>
          <a:stretch/>
        </p:blipFill>
        <p:spPr>
          <a:xfrm>
            <a:off x="0" y="6025922"/>
            <a:ext cx="12801600" cy="1746478"/>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0F4A381-122F-7773-5C94-BFE88AEB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613578"/>
            <a:ext cx="1070068" cy="1070068"/>
          </a:xfrm>
          <a:prstGeom prst="rect">
            <a:avLst/>
          </a:prstGeom>
        </p:spPr>
      </p:pic>
      <p:sp>
        <p:nvSpPr>
          <p:cNvPr id="5" name="Rectangle 4">
            <a:extLst>
              <a:ext uri="{FF2B5EF4-FFF2-40B4-BE49-F238E27FC236}">
                <a16:creationId xmlns:a16="http://schemas.microsoft.com/office/drawing/2014/main" id="{44BCD5E8-FD7E-E187-0CBD-E12CFA1B3867}"/>
              </a:ext>
            </a:extLst>
          </p:cNvPr>
          <p:cNvSpPr/>
          <p:nvPr/>
        </p:nvSpPr>
        <p:spPr>
          <a:xfrm>
            <a:off x="1402079" y="487882"/>
            <a:ext cx="9600618" cy="830997"/>
          </a:xfrm>
          <a:prstGeom prst="rect">
            <a:avLst/>
          </a:prstGeom>
        </p:spPr>
        <p:txBody>
          <a:bodyPr wrap="square">
            <a:spAutoFit/>
          </a:bodyPr>
          <a:lstStyle/>
          <a:p>
            <a:pPr algn="ctr"/>
            <a:r>
              <a:rPr lang="en-US" sz="4800" dirty="0">
                <a:solidFill>
                  <a:schemeClr val="accent1">
                    <a:lumMod val="50000"/>
                  </a:schemeClr>
                </a:solidFill>
              </a:rPr>
              <a:t>School Improvement Planning</a:t>
            </a:r>
          </a:p>
        </p:txBody>
      </p:sp>
      <p:sp>
        <p:nvSpPr>
          <p:cNvPr id="6" name="Rectangle 5">
            <a:extLst>
              <a:ext uri="{FF2B5EF4-FFF2-40B4-BE49-F238E27FC236}">
                <a16:creationId xmlns:a16="http://schemas.microsoft.com/office/drawing/2014/main" id="{5B762599-FA46-1B62-EBF8-E5A2FE98BC0E}"/>
              </a:ext>
            </a:extLst>
          </p:cNvPr>
          <p:cNvSpPr/>
          <p:nvPr/>
        </p:nvSpPr>
        <p:spPr>
          <a:xfrm>
            <a:off x="533400" y="1350860"/>
            <a:ext cx="11734800" cy="4675062"/>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Our school has identified the following areas of focus for 2024-2025:</a:t>
            </a:r>
          </a:p>
          <a:p>
            <a:pPr fontAlgn="auto">
              <a:lnSpc>
                <a:spcPct val="120000"/>
              </a:lnSpc>
              <a:spcBef>
                <a:spcPts val="0"/>
              </a:spcBef>
              <a:spcAft>
                <a:spcPts val="0"/>
              </a:spcAft>
              <a:buFont typeface="Wingdings" panose="05000000000000000000" pitchFamily="2" charset="2"/>
              <a:buChar char="Ø"/>
            </a:pPr>
            <a:endParaRPr lang="en-US" sz="2000" dirty="0">
              <a:solidFill>
                <a:schemeClr val="accent1">
                  <a:lumMod val="50000"/>
                </a:schemeClr>
              </a:solidFill>
            </a:endParaRPr>
          </a:p>
          <a:p>
            <a:pPr algn="ctr">
              <a:lnSpc>
                <a:spcPct val="120000"/>
              </a:lnSpc>
            </a:pPr>
            <a:r>
              <a:rPr lang="en-US" sz="2200" b="1" dirty="0">
                <a:solidFill>
                  <a:srgbClr val="002060"/>
                </a:solidFill>
              </a:rPr>
              <a:t>1. ESSA Subgroups specifically relating to Students With Disabilities (SWD), English Language Learners (ELL), and Black/African American Students (BLK). </a:t>
            </a:r>
          </a:p>
          <a:p>
            <a:pPr algn="ctr">
              <a:lnSpc>
                <a:spcPct val="120000"/>
              </a:lnSpc>
            </a:pPr>
            <a:r>
              <a:rPr lang="en-US" sz="2200" b="1" dirty="0">
                <a:solidFill>
                  <a:srgbClr val="002060"/>
                </a:solidFill>
              </a:rPr>
              <a:t>2. Instructional Practice specifically relating to Benchmark-aligned instruction</a:t>
            </a:r>
          </a:p>
          <a:p>
            <a:pPr algn="ctr">
              <a:lnSpc>
                <a:spcPct val="120000"/>
              </a:lnSpc>
            </a:pPr>
            <a:r>
              <a:rPr lang="en-US" sz="2200" b="1" dirty="0">
                <a:solidFill>
                  <a:srgbClr val="002060"/>
                </a:solidFill>
              </a:rPr>
              <a:t> 3. Instructional Practice specifically relating to Science</a:t>
            </a:r>
          </a:p>
          <a:p>
            <a:pPr algn="ctr">
              <a:lnSpc>
                <a:spcPct val="120000"/>
              </a:lnSpc>
            </a:pPr>
            <a:r>
              <a:rPr lang="en-US" sz="2200" b="1" dirty="0">
                <a:solidFill>
                  <a:srgbClr val="002060"/>
                </a:solidFill>
              </a:rPr>
              <a:t>4. Positive Culture and Environment </a:t>
            </a:r>
          </a:p>
          <a:p>
            <a:pPr>
              <a:lnSpc>
                <a:spcPct val="120000"/>
              </a:lnSpc>
            </a:pPr>
            <a:endParaRPr lang="en-US" sz="2000" b="1" dirty="0">
              <a:solidFill>
                <a:srgbClr val="FF0000"/>
              </a:solidFill>
            </a:endParaRPr>
          </a:p>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Please visit our monthly School Advisory Committee (SAC) meetings, where we discuss our progress and how we can raise achievement. </a:t>
            </a:r>
          </a:p>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During the months of September, December, and March, we will review, discuss, and solicit feedback regarding the school’s Title I and Parent &amp; Family Engagement plans.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blue and green border with a white background&#10;&#10;Description automatically generated">
            <a:extLst>
              <a:ext uri="{FF2B5EF4-FFF2-40B4-BE49-F238E27FC236}">
                <a16:creationId xmlns:a16="http://schemas.microsoft.com/office/drawing/2014/main" id="{FC9D6BFA-F543-9A54-F259-010AD3AFED36}"/>
              </a:ext>
            </a:extLst>
          </p:cNvPr>
          <p:cNvPicPr>
            <a:picLocks noChangeAspect="1"/>
          </p:cNvPicPr>
          <p:nvPr/>
        </p:nvPicPr>
        <p:blipFill rotWithShape="1">
          <a:blip r:embed="rId2">
            <a:extLst>
              <a:ext uri="{28A0092B-C50C-407E-A947-70E740481C1C}">
                <a14:useLocalDpi xmlns:a14="http://schemas.microsoft.com/office/drawing/2010/main" val="0"/>
              </a:ext>
            </a:extLst>
          </a:blip>
          <a:srcRect r="80357"/>
          <a:stretch/>
        </p:blipFill>
        <p:spPr>
          <a:xfrm>
            <a:off x="0" y="0"/>
            <a:ext cx="2514600" cy="7772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6400800"/>
            <a:ext cx="1282846" cy="1282846"/>
          </a:xfrm>
          <a:prstGeom prst="rect">
            <a:avLst/>
          </a:prstGeom>
        </p:spPr>
      </p:pic>
      <p:sp>
        <p:nvSpPr>
          <p:cNvPr id="8" name="Rectangle 7">
            <a:extLst>
              <a:ext uri="{FF2B5EF4-FFF2-40B4-BE49-F238E27FC236}">
                <a16:creationId xmlns:a16="http://schemas.microsoft.com/office/drawing/2014/main" id="{43C26BD6-F896-32C5-E5B0-D2BEF07A8D44}"/>
              </a:ext>
            </a:extLst>
          </p:cNvPr>
          <p:cNvSpPr/>
          <p:nvPr/>
        </p:nvSpPr>
        <p:spPr>
          <a:xfrm>
            <a:off x="3936389" y="28303"/>
            <a:ext cx="7138622" cy="707886"/>
          </a:xfrm>
          <a:prstGeom prst="rect">
            <a:avLst/>
          </a:prstGeom>
        </p:spPr>
        <p:txBody>
          <a:bodyPr wrap="none">
            <a:spAutoFit/>
          </a:bodyPr>
          <a:lstStyle/>
          <a:p>
            <a:pPr algn="ctr"/>
            <a:r>
              <a:rPr lang="en-US" sz="4000" b="1" dirty="0">
                <a:solidFill>
                  <a:schemeClr val="accent1">
                    <a:lumMod val="50000"/>
                  </a:schemeClr>
                </a:solidFill>
              </a:rPr>
              <a:t>School Improvement Plan Scores</a:t>
            </a:r>
            <a:endParaRPr lang="en-US" sz="4000" dirty="0">
              <a:solidFill>
                <a:schemeClr val="accent1">
                  <a:lumMod val="50000"/>
                </a:schemeClr>
              </a:solidFill>
            </a:endParaRPr>
          </a:p>
        </p:txBody>
      </p:sp>
      <p:sp>
        <p:nvSpPr>
          <p:cNvPr id="9" name="Rectangle 8">
            <a:extLst>
              <a:ext uri="{FF2B5EF4-FFF2-40B4-BE49-F238E27FC236}">
                <a16:creationId xmlns:a16="http://schemas.microsoft.com/office/drawing/2014/main" id="{325331D0-E65A-0238-E5DD-3E8A34601D7D}"/>
              </a:ext>
            </a:extLst>
          </p:cNvPr>
          <p:cNvSpPr/>
          <p:nvPr/>
        </p:nvSpPr>
        <p:spPr>
          <a:xfrm>
            <a:off x="2775023" y="736189"/>
            <a:ext cx="9220200" cy="6451253"/>
          </a:xfrm>
          <a:prstGeom prst="rect">
            <a:avLst/>
          </a:prstGeom>
        </p:spPr>
        <p:txBody>
          <a:bodyPr wrap="square" lIns="91440" tIns="45720" rIns="91440" bIns="45720" anchor="t">
            <a:spAutoFit/>
          </a:bodyPr>
          <a:lstStyle/>
          <a:p>
            <a:pPr algn="ctr">
              <a:lnSpc>
                <a:spcPct val="120000"/>
              </a:lnSpc>
            </a:pPr>
            <a:r>
              <a:rPr lang="en-US" b="1" dirty="0">
                <a:solidFill>
                  <a:schemeClr val="accent1">
                    <a:lumMod val="50000"/>
                  </a:schemeClr>
                </a:solidFill>
              </a:rPr>
              <a:t>Student scores for the 2023-2024 Florida Standards Assessment (FSA) </a:t>
            </a:r>
          </a:p>
          <a:p>
            <a:pPr algn="ctr">
              <a:lnSpc>
                <a:spcPct val="120000"/>
              </a:lnSpc>
            </a:pPr>
            <a:r>
              <a:rPr lang="en-US" b="1" dirty="0">
                <a:solidFill>
                  <a:schemeClr val="accent1">
                    <a:lumMod val="50000"/>
                  </a:schemeClr>
                </a:solidFill>
              </a:rPr>
              <a:t>and/or End-of-Course (EOC) are listed below:</a:t>
            </a:r>
            <a:endParaRPr lang="en-US" sz="1200" b="1" dirty="0">
              <a:solidFill>
                <a:schemeClr val="accent1">
                  <a:lumMod val="50000"/>
                </a:schemeClr>
              </a:solidFill>
            </a:endParaRPr>
          </a:p>
          <a:p>
            <a:pPr algn="ctr" fontAlgn="auto">
              <a:lnSpc>
                <a:spcPct val="120000"/>
              </a:lnSpc>
              <a:spcBef>
                <a:spcPts val="0"/>
              </a:spcBef>
              <a:spcAft>
                <a:spcPts val="0"/>
              </a:spcAft>
            </a:pPr>
            <a:endParaRPr lang="en-US" sz="1400" b="1" dirty="0">
              <a:solidFill>
                <a:srgbClr val="7030A0"/>
              </a:solidFill>
            </a:endParaRPr>
          </a:p>
          <a:p>
            <a:pPr algn="ctr" fontAlgn="auto">
              <a:lnSpc>
                <a:spcPct val="120000"/>
              </a:lnSpc>
              <a:spcBef>
                <a:spcPts val="0"/>
              </a:spcBef>
              <a:spcAft>
                <a:spcPts val="0"/>
              </a:spcAft>
            </a:pPr>
            <a:r>
              <a:rPr lang="en-US" b="1" dirty="0">
                <a:solidFill>
                  <a:srgbClr val="7030A0"/>
                </a:solidFill>
              </a:rPr>
              <a:t>3</a:t>
            </a:r>
            <a:r>
              <a:rPr lang="en-US" b="1" baseline="30000" dirty="0">
                <a:solidFill>
                  <a:srgbClr val="7030A0"/>
                </a:solidFill>
              </a:rPr>
              <a:t>rd</a:t>
            </a:r>
            <a:r>
              <a:rPr lang="en-US" b="1" dirty="0">
                <a:solidFill>
                  <a:srgbClr val="7030A0"/>
                </a:solidFill>
              </a:rPr>
              <a:t> Grade ELA Proficiency: 40%</a:t>
            </a:r>
          </a:p>
          <a:p>
            <a:pPr algn="ctr" fontAlgn="auto">
              <a:lnSpc>
                <a:spcPct val="120000"/>
              </a:lnSpc>
              <a:spcBef>
                <a:spcPts val="0"/>
              </a:spcBef>
              <a:spcAft>
                <a:spcPts val="0"/>
              </a:spcAft>
            </a:pPr>
            <a:endParaRPr lang="en-US" b="1" dirty="0">
              <a:solidFill>
                <a:schemeClr val="accent4">
                  <a:lumMod val="40000"/>
                  <a:lumOff val="60000"/>
                </a:schemeClr>
              </a:solidFill>
            </a:endParaRPr>
          </a:p>
          <a:p>
            <a:pPr algn="ctr" fontAlgn="auto">
              <a:lnSpc>
                <a:spcPct val="120000"/>
              </a:lnSpc>
              <a:spcBef>
                <a:spcPts val="0"/>
              </a:spcBef>
              <a:spcAft>
                <a:spcPts val="0"/>
              </a:spcAft>
            </a:pPr>
            <a:r>
              <a:rPr lang="en-US" b="1" dirty="0">
                <a:solidFill>
                  <a:schemeClr val="accent5">
                    <a:lumMod val="60000"/>
                    <a:lumOff val="40000"/>
                  </a:schemeClr>
                </a:solidFill>
              </a:rPr>
              <a:t>ELA Proficiency: 35 %</a:t>
            </a:r>
          </a:p>
          <a:p>
            <a:pPr algn="ctr" fontAlgn="auto">
              <a:lnSpc>
                <a:spcPct val="120000"/>
              </a:lnSpc>
              <a:spcBef>
                <a:spcPts val="0"/>
              </a:spcBef>
              <a:spcAft>
                <a:spcPts val="0"/>
              </a:spcAft>
            </a:pPr>
            <a:r>
              <a:rPr lang="en-US" b="1" dirty="0">
                <a:solidFill>
                  <a:schemeClr val="accent5">
                    <a:lumMod val="60000"/>
                    <a:lumOff val="40000"/>
                  </a:schemeClr>
                </a:solidFill>
              </a:rPr>
              <a:t>ELA Learning Gains: 50%</a:t>
            </a:r>
          </a:p>
          <a:p>
            <a:pPr algn="ctr" fontAlgn="auto">
              <a:lnSpc>
                <a:spcPct val="120000"/>
              </a:lnSpc>
              <a:spcBef>
                <a:spcPts val="0"/>
              </a:spcBef>
              <a:spcAft>
                <a:spcPts val="0"/>
              </a:spcAft>
            </a:pPr>
            <a:r>
              <a:rPr lang="en-US" b="1" dirty="0">
                <a:solidFill>
                  <a:schemeClr val="accent5">
                    <a:lumMod val="60000"/>
                    <a:lumOff val="40000"/>
                  </a:schemeClr>
                </a:solidFill>
              </a:rPr>
              <a:t>ELA Lowest 25 %: 53%</a:t>
            </a:r>
          </a:p>
          <a:p>
            <a:pPr algn="ctr" fontAlgn="auto">
              <a:lnSpc>
                <a:spcPct val="120000"/>
              </a:lnSpc>
              <a:spcBef>
                <a:spcPts val="0"/>
              </a:spcBef>
              <a:spcAft>
                <a:spcPts val="0"/>
              </a:spcAft>
            </a:pPr>
            <a:endParaRPr lang="en-US" b="1" dirty="0">
              <a:solidFill>
                <a:schemeClr val="accent5">
                  <a:lumMod val="60000"/>
                  <a:lumOff val="40000"/>
                </a:schemeClr>
              </a:solidFill>
            </a:endParaRPr>
          </a:p>
          <a:p>
            <a:pPr algn="ctr" fontAlgn="auto">
              <a:lnSpc>
                <a:spcPct val="120000"/>
              </a:lnSpc>
              <a:spcBef>
                <a:spcPts val="0"/>
              </a:spcBef>
              <a:spcAft>
                <a:spcPts val="0"/>
              </a:spcAft>
            </a:pPr>
            <a:r>
              <a:rPr lang="en-US" b="1" dirty="0">
                <a:solidFill>
                  <a:schemeClr val="accent3">
                    <a:lumMod val="75000"/>
                  </a:schemeClr>
                </a:solidFill>
              </a:rPr>
              <a:t>Math Proficiency: 34%</a:t>
            </a:r>
          </a:p>
          <a:p>
            <a:pPr algn="ctr" fontAlgn="auto">
              <a:lnSpc>
                <a:spcPct val="120000"/>
              </a:lnSpc>
              <a:spcBef>
                <a:spcPts val="0"/>
              </a:spcBef>
              <a:spcAft>
                <a:spcPts val="0"/>
              </a:spcAft>
            </a:pPr>
            <a:r>
              <a:rPr lang="en-US" b="1" dirty="0">
                <a:solidFill>
                  <a:schemeClr val="accent3">
                    <a:lumMod val="75000"/>
                  </a:schemeClr>
                </a:solidFill>
              </a:rPr>
              <a:t>Math Learning Gains: 50%</a:t>
            </a:r>
          </a:p>
          <a:p>
            <a:pPr algn="ctr" fontAlgn="auto">
              <a:lnSpc>
                <a:spcPct val="120000"/>
              </a:lnSpc>
              <a:spcBef>
                <a:spcPts val="0"/>
              </a:spcBef>
              <a:spcAft>
                <a:spcPts val="0"/>
              </a:spcAft>
            </a:pPr>
            <a:r>
              <a:rPr lang="en-US" b="1" dirty="0">
                <a:solidFill>
                  <a:schemeClr val="accent3">
                    <a:lumMod val="75000"/>
                  </a:schemeClr>
                </a:solidFill>
              </a:rPr>
              <a:t>Math Lowest 25%: 55%</a:t>
            </a:r>
          </a:p>
          <a:p>
            <a:pPr algn="ctr" fontAlgn="auto">
              <a:lnSpc>
                <a:spcPct val="120000"/>
              </a:lnSpc>
              <a:spcBef>
                <a:spcPts val="0"/>
              </a:spcBef>
              <a:spcAft>
                <a:spcPts val="0"/>
              </a:spcAft>
            </a:pPr>
            <a:endParaRPr lang="en-US" b="1" dirty="0">
              <a:solidFill>
                <a:schemeClr val="accent3">
                  <a:lumMod val="75000"/>
                </a:schemeClr>
              </a:solidFill>
            </a:endParaRPr>
          </a:p>
          <a:p>
            <a:pPr algn="ctr" fontAlgn="auto">
              <a:lnSpc>
                <a:spcPct val="120000"/>
              </a:lnSpc>
              <a:spcBef>
                <a:spcPts val="0"/>
              </a:spcBef>
              <a:spcAft>
                <a:spcPts val="0"/>
              </a:spcAft>
            </a:pPr>
            <a:r>
              <a:rPr lang="en-US" b="1" dirty="0">
                <a:solidFill>
                  <a:srgbClr val="FF0000"/>
                </a:solidFill>
              </a:rPr>
              <a:t>Science Proficiency: 21%</a:t>
            </a:r>
            <a:endParaRPr lang="en-US" sz="1400" b="1" dirty="0">
              <a:solidFill>
                <a:srgbClr val="FF0000"/>
              </a:solidFill>
            </a:endParaRPr>
          </a:p>
          <a:p>
            <a:pPr algn="ctr" fontAlgn="auto">
              <a:lnSpc>
                <a:spcPct val="120000"/>
              </a:lnSpc>
              <a:spcBef>
                <a:spcPts val="0"/>
              </a:spcBef>
              <a:spcAft>
                <a:spcPts val="0"/>
              </a:spcAft>
            </a:pPr>
            <a:endParaRPr lang="en-US" sz="1400" b="1" dirty="0">
              <a:solidFill>
                <a:srgbClr val="FF0000"/>
              </a:solidFill>
            </a:endParaRPr>
          </a:p>
          <a:p>
            <a:pPr algn="ctr" fontAlgn="auto">
              <a:lnSpc>
                <a:spcPct val="120000"/>
              </a:lnSpc>
              <a:spcBef>
                <a:spcPts val="0"/>
              </a:spcBef>
              <a:spcAft>
                <a:spcPts val="0"/>
              </a:spcAft>
            </a:pPr>
            <a:r>
              <a:rPr lang="en-US" b="1" dirty="0">
                <a:solidFill>
                  <a:schemeClr val="accent1">
                    <a:lumMod val="50000"/>
                  </a:schemeClr>
                </a:solidFill>
              </a:rPr>
              <a:t>Our school’s 2024-2025 School Improvement Plan can be accessed at: </a:t>
            </a:r>
          </a:p>
          <a:p>
            <a:pPr algn="ctr" fontAlgn="auto">
              <a:lnSpc>
                <a:spcPct val="120000"/>
              </a:lnSpc>
              <a:spcBef>
                <a:spcPts val="0"/>
              </a:spcBef>
              <a:spcAft>
                <a:spcPts val="0"/>
              </a:spcAft>
            </a:pPr>
            <a:r>
              <a:rPr lang="en-US" b="1" dirty="0">
                <a:solidFill>
                  <a:srgbClr val="00B0F0"/>
                </a:solidFill>
                <a:hlinkClick r:id="rId4">
                  <a:extLst>
                    <a:ext uri="{A12FA001-AC4F-418D-AE19-62706E023703}">
                      <ahyp:hlinkClr xmlns:ahyp="http://schemas.microsoft.com/office/drawing/2018/hyperlinkcolor" val="tx"/>
                    </a:ext>
                  </a:extLst>
                </a:hlinkClick>
              </a:rPr>
              <a:t>https://www.floridacims.org/districts/osceola</a:t>
            </a:r>
            <a:r>
              <a:rPr lang="en-US" b="1" dirty="0">
                <a:solidFill>
                  <a:srgbClr val="00B0F0"/>
                </a:solidFill>
              </a:rPr>
              <a:t> </a:t>
            </a:r>
          </a:p>
          <a:p>
            <a:pPr algn="ctr">
              <a:lnSpc>
                <a:spcPct val="120000"/>
              </a:lnSpc>
            </a:pPr>
            <a:endParaRPr lang="en-US" sz="1200" b="1" dirty="0">
              <a:solidFill>
                <a:schemeClr val="bg1"/>
              </a:solidFill>
            </a:endParaRPr>
          </a:p>
          <a:p>
            <a:pPr algn="ctr" fontAlgn="auto">
              <a:lnSpc>
                <a:spcPct val="120000"/>
              </a:lnSpc>
              <a:spcBef>
                <a:spcPts val="0"/>
              </a:spcBef>
              <a:spcAft>
                <a:spcPts val="0"/>
              </a:spcAft>
            </a:pPr>
            <a:r>
              <a:rPr lang="en-US" b="1" dirty="0">
                <a:solidFill>
                  <a:schemeClr val="accent1">
                    <a:lumMod val="50000"/>
                  </a:schemeClr>
                </a:solidFill>
              </a:rPr>
              <a:t>Each school year, we use the previous year’s scores to determine </a:t>
            </a:r>
          </a:p>
          <a:p>
            <a:pPr algn="ctr" fontAlgn="auto">
              <a:lnSpc>
                <a:spcPct val="120000"/>
              </a:lnSpc>
              <a:spcBef>
                <a:spcPts val="0"/>
              </a:spcBef>
              <a:spcAft>
                <a:spcPts val="0"/>
              </a:spcAft>
            </a:pPr>
            <a:r>
              <a:rPr lang="en-US" b="1" dirty="0">
                <a:solidFill>
                  <a:schemeClr val="accent1">
                    <a:lumMod val="50000"/>
                  </a:schemeClr>
                </a:solidFill>
              </a:rPr>
              <a:t>our school improvement goals for the next year.</a:t>
            </a:r>
          </a:p>
        </p:txBody>
      </p:sp>
    </p:spTree>
    <p:extLst>
      <p:ext uri="{BB962C8B-B14F-4D97-AF65-F5344CB8AC3E}">
        <p14:creationId xmlns:p14="http://schemas.microsoft.com/office/powerpoint/2010/main" val="207924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green and blue rectangle&#10;&#10;Description automatically generated">
            <a:extLst>
              <a:ext uri="{FF2B5EF4-FFF2-40B4-BE49-F238E27FC236}">
                <a16:creationId xmlns:a16="http://schemas.microsoft.com/office/drawing/2014/main" id="{1C10D1DA-3AD3-9FB5-63C6-8272530DFEDA}"/>
              </a:ext>
            </a:extLst>
          </p:cNvPr>
          <p:cNvPicPr>
            <a:picLocks noChangeAspect="1"/>
          </p:cNvPicPr>
          <p:nvPr/>
        </p:nvPicPr>
        <p:blipFill rotWithShape="1">
          <a:blip r:embed="rId2">
            <a:extLst>
              <a:ext uri="{28A0092B-C50C-407E-A947-70E740481C1C}">
                <a14:useLocalDpi xmlns:a14="http://schemas.microsoft.com/office/drawing/2010/main" val="0"/>
              </a:ext>
            </a:extLst>
          </a:blip>
          <a:srcRect l="2907" t="74734" r="1744" b="980"/>
          <a:stretch/>
        </p:blipFill>
        <p:spPr>
          <a:xfrm>
            <a:off x="0" y="5946044"/>
            <a:ext cx="12801600" cy="1887557"/>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0" y="6248400"/>
            <a:ext cx="1282846" cy="1282846"/>
          </a:xfrm>
          <a:prstGeom prst="rect">
            <a:avLst/>
          </a:prstGeom>
        </p:spPr>
      </p:pic>
      <p:sp>
        <p:nvSpPr>
          <p:cNvPr id="3" name="Rectangle 2">
            <a:extLst>
              <a:ext uri="{FF2B5EF4-FFF2-40B4-BE49-F238E27FC236}">
                <a16:creationId xmlns:a16="http://schemas.microsoft.com/office/drawing/2014/main" id="{EE63069C-5ADB-01F2-B7BA-52282D61D9DC}"/>
              </a:ext>
            </a:extLst>
          </p:cNvPr>
          <p:cNvSpPr/>
          <p:nvPr/>
        </p:nvSpPr>
        <p:spPr>
          <a:xfrm>
            <a:off x="228600" y="450275"/>
            <a:ext cx="12573000" cy="646331"/>
          </a:xfrm>
          <a:prstGeom prst="rect">
            <a:avLst/>
          </a:prstGeom>
        </p:spPr>
        <p:txBody>
          <a:bodyPr wrap="square">
            <a:spAutoFit/>
          </a:bodyPr>
          <a:lstStyle/>
          <a:p>
            <a:pPr lvl="0" algn="ctr"/>
            <a:r>
              <a:rPr lang="en-US" sz="3600" dirty="0">
                <a:solidFill>
                  <a:schemeClr val="accent1">
                    <a:lumMod val="50000"/>
                  </a:schemeClr>
                </a:solidFill>
              </a:rPr>
              <a:t>How does </a:t>
            </a:r>
            <a:r>
              <a:rPr lang="en-US" sz="3600" dirty="0">
                <a:solidFill>
                  <a:schemeClr val="accent1"/>
                </a:solidFill>
              </a:rPr>
              <a:t>Mill Creek Elementary </a:t>
            </a:r>
            <a:r>
              <a:rPr lang="en-US" sz="3600" dirty="0">
                <a:solidFill>
                  <a:schemeClr val="accent1">
                    <a:lumMod val="50000"/>
                  </a:schemeClr>
                </a:solidFill>
              </a:rPr>
              <a:t>use Title I and SIP funds?</a:t>
            </a:r>
          </a:p>
        </p:txBody>
      </p:sp>
      <p:sp>
        <p:nvSpPr>
          <p:cNvPr id="4" name="Rectangle 3">
            <a:extLst>
              <a:ext uri="{FF2B5EF4-FFF2-40B4-BE49-F238E27FC236}">
                <a16:creationId xmlns:a16="http://schemas.microsoft.com/office/drawing/2014/main" id="{C95E5F84-8B7E-DC4B-FE55-34A488DA3446}"/>
              </a:ext>
            </a:extLst>
          </p:cNvPr>
          <p:cNvSpPr/>
          <p:nvPr/>
        </p:nvSpPr>
        <p:spPr>
          <a:xfrm>
            <a:off x="2667000" y="2116485"/>
            <a:ext cx="8610600" cy="3231654"/>
          </a:xfrm>
          <a:prstGeom prst="rect">
            <a:avLst/>
          </a:prstGeom>
        </p:spPr>
        <p:txBody>
          <a:bodyPr wrap="square">
            <a:spAutoFit/>
          </a:bodyPr>
          <a:lstStyle/>
          <a:p>
            <a:pPr marL="342900" lvl="0" indent="-342900">
              <a:spcBef>
                <a:spcPct val="20000"/>
              </a:spcBef>
              <a:buFont typeface="Wingdings" panose="05000000000000000000" pitchFamily="2" charset="2"/>
              <a:buChar char="Ø"/>
              <a:defRPr/>
            </a:pPr>
            <a:r>
              <a:rPr lang="en-US" sz="2000" dirty="0">
                <a:solidFill>
                  <a:schemeClr val="accent1">
                    <a:lumMod val="50000"/>
                  </a:schemeClr>
                </a:solidFill>
              </a:rPr>
              <a:t>Federal Title I funds must </a:t>
            </a:r>
            <a:r>
              <a:rPr lang="en-US" sz="2000" b="1" u="sng" dirty="0">
                <a:solidFill>
                  <a:schemeClr val="accent1">
                    <a:lumMod val="50000"/>
                  </a:schemeClr>
                </a:solidFill>
              </a:rPr>
              <a:t>supplement</a:t>
            </a:r>
            <a:r>
              <a:rPr lang="en-US" sz="2000" b="1" dirty="0">
                <a:solidFill>
                  <a:schemeClr val="accent1">
                    <a:lumMod val="50000"/>
                  </a:schemeClr>
                </a:solidFill>
              </a:rPr>
              <a:t> </a:t>
            </a:r>
            <a:r>
              <a:rPr lang="en-US" sz="2000" dirty="0">
                <a:solidFill>
                  <a:schemeClr val="accent1">
                    <a:lumMod val="50000"/>
                  </a:schemeClr>
                </a:solidFill>
              </a:rPr>
              <a:t>the school’s existing programs. At our school we use Title I funds to:</a:t>
            </a:r>
          </a:p>
          <a:p>
            <a:pPr lvl="0">
              <a:spcBef>
                <a:spcPct val="20000"/>
              </a:spcBef>
              <a:defRPr/>
            </a:pPr>
            <a:endParaRPr lang="en-US" sz="2000" dirty="0">
              <a:solidFill>
                <a:schemeClr val="accent1">
                  <a:lumMod val="50000"/>
                </a:schemeClr>
              </a:solidFill>
            </a:endParaRPr>
          </a:p>
          <a:p>
            <a:pPr marL="182880" lvl="0" indent="-342900">
              <a:buFont typeface="Wingdings" panose="05000000000000000000" pitchFamily="2" charset="2"/>
              <a:buChar char="Ø"/>
              <a:defRPr/>
            </a:pPr>
            <a:r>
              <a:rPr lang="en-US" sz="2000" dirty="0">
                <a:solidFill>
                  <a:schemeClr val="accent1">
                    <a:lumMod val="50000"/>
                  </a:schemeClr>
                </a:solidFill>
              </a:rPr>
              <a:t>Add academic coaches to our staff</a:t>
            </a:r>
          </a:p>
          <a:p>
            <a:pPr marL="182880" lvl="0" indent="-342900">
              <a:buFont typeface="Wingdings" panose="05000000000000000000" pitchFamily="2" charset="2"/>
              <a:buChar char="Ø"/>
              <a:defRPr/>
            </a:pPr>
            <a:r>
              <a:rPr lang="en-US" sz="2000" dirty="0">
                <a:solidFill>
                  <a:schemeClr val="accent1">
                    <a:lumMod val="50000"/>
                  </a:schemeClr>
                </a:solidFill>
              </a:rPr>
              <a:t>Add paraprofessionals to the classroom </a:t>
            </a:r>
          </a:p>
          <a:p>
            <a:pPr marL="182880" lvl="0" indent="-342900">
              <a:buFont typeface="Wingdings" panose="05000000000000000000" pitchFamily="2" charset="2"/>
              <a:buChar char="Ø"/>
              <a:defRPr/>
            </a:pPr>
            <a:r>
              <a:rPr lang="en-US" sz="2000" dirty="0">
                <a:solidFill>
                  <a:schemeClr val="accent1">
                    <a:lumMod val="50000"/>
                  </a:schemeClr>
                </a:solidFill>
              </a:rPr>
              <a:t>Purchase </a:t>
            </a:r>
            <a:r>
              <a:rPr lang="en-US" sz="2000" i="1" dirty="0">
                <a:solidFill>
                  <a:schemeClr val="accent1">
                    <a:lumMod val="50000"/>
                  </a:schemeClr>
                </a:solidFill>
              </a:rPr>
              <a:t>supplemental </a:t>
            </a:r>
            <a:r>
              <a:rPr lang="en-US" sz="2000" dirty="0">
                <a:solidFill>
                  <a:schemeClr val="accent1">
                    <a:lumMod val="50000"/>
                  </a:schemeClr>
                </a:solidFill>
              </a:rPr>
              <a:t>classroom materials and supplies</a:t>
            </a:r>
          </a:p>
          <a:p>
            <a:pPr marL="182880" lvl="0" indent="-342900">
              <a:buFont typeface="Wingdings" panose="05000000000000000000" pitchFamily="2" charset="2"/>
              <a:buChar char="Ø"/>
              <a:defRPr/>
            </a:pPr>
            <a:r>
              <a:rPr lang="en-US" sz="2000" dirty="0">
                <a:solidFill>
                  <a:schemeClr val="accent1">
                    <a:lumMod val="50000"/>
                  </a:schemeClr>
                </a:solidFill>
              </a:rPr>
              <a:t>Provide tutoring</a:t>
            </a:r>
          </a:p>
          <a:p>
            <a:pPr marL="182880" lvl="0" indent="-342900">
              <a:buFont typeface="Wingdings" panose="05000000000000000000" pitchFamily="2" charset="2"/>
              <a:buChar char="Ø"/>
              <a:defRPr/>
            </a:pPr>
            <a:r>
              <a:rPr lang="en-US" sz="2000" dirty="0">
                <a:solidFill>
                  <a:schemeClr val="accent1">
                    <a:lumMod val="50000"/>
                  </a:schemeClr>
                </a:solidFill>
              </a:rPr>
              <a:t>Provide professional development for teachers </a:t>
            </a:r>
          </a:p>
          <a:p>
            <a:pPr marL="182880" lvl="0" indent="-342900">
              <a:buFont typeface="Wingdings" panose="05000000000000000000" pitchFamily="2" charset="2"/>
              <a:buChar char="Ø"/>
              <a:defRPr/>
            </a:pPr>
            <a:r>
              <a:rPr lang="en-US" sz="2000" dirty="0">
                <a:solidFill>
                  <a:schemeClr val="accent1">
                    <a:lumMod val="50000"/>
                  </a:schemeClr>
                </a:solidFill>
              </a:rPr>
              <a:t>Purchase </a:t>
            </a:r>
            <a:r>
              <a:rPr lang="en-US" sz="2000" i="1" dirty="0">
                <a:solidFill>
                  <a:schemeClr val="accent1">
                    <a:lumMod val="50000"/>
                  </a:schemeClr>
                </a:solidFill>
              </a:rPr>
              <a:t>supplemental </a:t>
            </a:r>
            <a:r>
              <a:rPr lang="en-US" sz="2000" dirty="0">
                <a:solidFill>
                  <a:schemeClr val="accent1">
                    <a:lumMod val="50000"/>
                  </a:schemeClr>
                </a:solidFill>
              </a:rPr>
              <a:t>software and technology equipment</a:t>
            </a:r>
          </a:p>
          <a:p>
            <a:pPr marL="182880" lvl="1" indent="-342900">
              <a:spcAft>
                <a:spcPts val="400"/>
              </a:spcAft>
              <a:buFont typeface="Wingdings" panose="05000000000000000000" pitchFamily="2" charset="2"/>
              <a:buChar char="Ø"/>
              <a:defRPr/>
            </a:pPr>
            <a:r>
              <a:rPr lang="en-US" sz="2000" dirty="0">
                <a:solidFill>
                  <a:schemeClr val="accent1">
                    <a:lumMod val="50000"/>
                  </a:schemeClr>
                </a:solidFill>
              </a:rPr>
              <a:t>Conduct parental educational meetings/trainings/activities</a:t>
            </a:r>
          </a:p>
        </p:txBody>
      </p:sp>
    </p:spTree>
    <p:extLst>
      <p:ext uri="{BB962C8B-B14F-4D97-AF65-F5344CB8AC3E}">
        <p14:creationId xmlns:p14="http://schemas.microsoft.com/office/powerpoint/2010/main" val="103658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family posing for a picture&#10;&#10;Description automatically generated">
            <a:extLst>
              <a:ext uri="{FF2B5EF4-FFF2-40B4-BE49-F238E27FC236}">
                <a16:creationId xmlns:a16="http://schemas.microsoft.com/office/drawing/2014/main" id="{38F6A941-7ACA-A21C-ECCF-AC071D069C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957" r="1190" b="2122"/>
          <a:stretch/>
        </p:blipFill>
        <p:spPr>
          <a:xfrm>
            <a:off x="8763001" y="0"/>
            <a:ext cx="4038599"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324600"/>
            <a:ext cx="1282846" cy="1282846"/>
          </a:xfrm>
          <a:prstGeom prst="rect">
            <a:avLst/>
          </a:prstGeom>
        </p:spPr>
      </p:pic>
      <p:sp>
        <p:nvSpPr>
          <p:cNvPr id="3" name="Rectangle 2">
            <a:extLst>
              <a:ext uri="{FF2B5EF4-FFF2-40B4-BE49-F238E27FC236}">
                <a16:creationId xmlns:a16="http://schemas.microsoft.com/office/drawing/2014/main" id="{F645840D-6A56-F703-7137-463650F2B0B4}"/>
              </a:ext>
            </a:extLst>
          </p:cNvPr>
          <p:cNvSpPr/>
          <p:nvPr/>
        </p:nvSpPr>
        <p:spPr>
          <a:xfrm>
            <a:off x="804840" y="669466"/>
            <a:ext cx="7324087" cy="1077218"/>
          </a:xfrm>
          <a:prstGeom prst="rect">
            <a:avLst/>
          </a:prstGeom>
        </p:spPr>
        <p:txBody>
          <a:bodyPr wrap="square">
            <a:spAutoFit/>
          </a:bodyPr>
          <a:lstStyle/>
          <a:p>
            <a:pPr lvl="0" algn="l"/>
            <a:r>
              <a:rPr lang="en-US" sz="3200" dirty="0">
                <a:solidFill>
                  <a:schemeClr val="accent1">
                    <a:lumMod val="50000"/>
                  </a:schemeClr>
                </a:solidFill>
              </a:rPr>
              <a:t>What is the 1% set-aside </a:t>
            </a:r>
          </a:p>
          <a:p>
            <a:pPr lvl="0" algn="l"/>
            <a:r>
              <a:rPr lang="en-US" sz="3200" dirty="0">
                <a:solidFill>
                  <a:schemeClr val="accent1">
                    <a:lumMod val="50000"/>
                  </a:schemeClr>
                </a:solidFill>
              </a:rPr>
              <a:t>and how are parents involved?</a:t>
            </a:r>
          </a:p>
        </p:txBody>
      </p:sp>
      <p:sp>
        <p:nvSpPr>
          <p:cNvPr id="4" name="Rectangle 3">
            <a:extLst>
              <a:ext uri="{FF2B5EF4-FFF2-40B4-BE49-F238E27FC236}">
                <a16:creationId xmlns:a16="http://schemas.microsoft.com/office/drawing/2014/main" id="{622F95F8-6280-9097-26C7-8C86A8762F5C}"/>
              </a:ext>
            </a:extLst>
          </p:cNvPr>
          <p:cNvSpPr/>
          <p:nvPr/>
        </p:nvSpPr>
        <p:spPr>
          <a:xfrm>
            <a:off x="990600" y="2045568"/>
            <a:ext cx="10287000" cy="3681264"/>
          </a:xfrm>
          <a:prstGeom prst="rect">
            <a:avLst/>
          </a:prstGeom>
        </p:spPr>
        <p:txBody>
          <a:bodyPr wrap="square" lIns="91440" tIns="45720" rIns="91440" bIns="45720" anchor="t">
            <a:spAutoFit/>
          </a:bodyPr>
          <a:lstStyle/>
          <a:p>
            <a:pPr>
              <a:lnSpc>
                <a:spcPct val="120000"/>
              </a:lnSpc>
              <a:buFont typeface="Wingdings" panose="05000000000000000000" pitchFamily="2" charset="2"/>
              <a:buChar char="Ø"/>
              <a:defRPr/>
            </a:pPr>
            <a:r>
              <a:rPr lang="en-US" dirty="0">
                <a:solidFill>
                  <a:schemeClr val="accent1">
                    <a:lumMod val="50000"/>
                  </a:schemeClr>
                </a:solidFill>
              </a:rPr>
              <a:t> For the 2024-2025 school year, the Title I allocation for The School District of Osceola County is $22,086,807.00  Federal law requires the LEA to set aside 1% for parent and family engagement.</a:t>
            </a:r>
          </a:p>
          <a:p>
            <a:pPr lvl="0">
              <a:lnSpc>
                <a:spcPct val="120000"/>
              </a:lnSpc>
              <a:buFont typeface="Wingdings" panose="05000000000000000000" pitchFamily="2" charset="2"/>
              <a:buChar char="Ø"/>
              <a:defRPr/>
            </a:pPr>
            <a:endParaRPr lang="en-US" sz="1600" dirty="0">
              <a:solidFill>
                <a:schemeClr val="accent1">
                  <a:lumMod val="50000"/>
                </a:schemeClr>
              </a:solidFill>
            </a:endParaRPr>
          </a:p>
          <a:p>
            <a:pPr>
              <a:lnSpc>
                <a:spcPct val="120000"/>
              </a:lnSpc>
              <a:buFont typeface="Wingdings" panose="05000000000000000000" pitchFamily="2" charset="2"/>
              <a:buChar char="Ø"/>
              <a:defRPr/>
            </a:pPr>
            <a:r>
              <a:rPr lang="en-US" dirty="0">
                <a:solidFill>
                  <a:schemeClr val="accent1">
                    <a:lumMod val="50000"/>
                  </a:schemeClr>
                </a:solidFill>
              </a:rPr>
              <a:t> 90% of the 1% amount must be allocated to all District Title I schools to implement school-level parent and family engagement. Our school </a:t>
            </a:r>
            <a:r>
              <a:rPr lang="en-US" dirty="0">
                <a:solidFill>
                  <a:schemeClr val="tx1"/>
                </a:solidFill>
              </a:rPr>
              <a:t>received $</a:t>
            </a:r>
            <a:r>
              <a:rPr lang="en-US" b="1" dirty="0">
                <a:solidFill>
                  <a:schemeClr val="tx1"/>
                </a:solidFill>
              </a:rPr>
              <a:t>3844.84</a:t>
            </a:r>
            <a:endParaRPr lang="en-US" b="1" dirty="0">
              <a:solidFill>
                <a:schemeClr val="tx1"/>
              </a:solidFill>
              <a:cs typeface="Calibri"/>
            </a:endParaRPr>
          </a:p>
          <a:p>
            <a:pPr lvl="0">
              <a:lnSpc>
                <a:spcPct val="120000"/>
              </a:lnSpc>
              <a:buFont typeface="Wingdings" panose="05000000000000000000" pitchFamily="2" charset="2"/>
              <a:buChar char="Ø"/>
              <a:defRPr/>
            </a:pPr>
            <a:endParaRPr lang="en-US" dirty="0">
              <a:solidFill>
                <a:schemeClr val="accent1">
                  <a:lumMod val="50000"/>
                </a:schemeClr>
              </a:solidFill>
            </a:endParaRPr>
          </a:p>
          <a:p>
            <a:pPr lvl="0">
              <a:lnSpc>
                <a:spcPct val="120000"/>
              </a:lnSpc>
              <a:buFont typeface="Wingdings" panose="05000000000000000000" pitchFamily="2" charset="2"/>
              <a:buChar char="Ø"/>
              <a:defRPr/>
            </a:pPr>
            <a:r>
              <a:rPr lang="en-US" dirty="0">
                <a:solidFill>
                  <a:schemeClr val="accent1">
                    <a:lumMod val="50000"/>
                  </a:schemeClr>
                </a:solidFill>
              </a:rPr>
              <a:t> The School District of Osceola County (LEA), will use the remaining 10% of the 1% for parent and family engagement, as well as parent and family events and training.</a:t>
            </a:r>
          </a:p>
          <a:p>
            <a:pPr lvl="0">
              <a:lnSpc>
                <a:spcPct val="120000"/>
              </a:lnSpc>
              <a:buFont typeface="Wingdings" panose="05000000000000000000" pitchFamily="2" charset="2"/>
              <a:buChar char="Ø"/>
              <a:defRPr/>
            </a:pPr>
            <a:endParaRPr lang="en-US" dirty="0">
              <a:solidFill>
                <a:schemeClr val="accent1">
                  <a:lumMod val="50000"/>
                </a:schemeClr>
              </a:solidFill>
            </a:endParaRPr>
          </a:p>
          <a:p>
            <a:pPr lvl="0">
              <a:lnSpc>
                <a:spcPct val="120000"/>
              </a:lnSpc>
              <a:buFont typeface="Wingdings" panose="05000000000000000000" pitchFamily="2" charset="2"/>
              <a:buChar char="Ø"/>
              <a:defRPr/>
            </a:pPr>
            <a:r>
              <a:rPr lang="en-US" dirty="0">
                <a:solidFill>
                  <a:schemeClr val="accent1">
                    <a:lumMod val="50000"/>
                  </a:schemeClr>
                </a:solidFill>
              </a:rPr>
              <a:t> Title I parents/guardians have the right and are encouraged to be involved in how this money is spent at the LEA and school level.</a:t>
            </a:r>
          </a:p>
        </p:txBody>
      </p:sp>
    </p:spTree>
    <p:extLst>
      <p:ext uri="{BB962C8B-B14F-4D97-AF65-F5344CB8AC3E}">
        <p14:creationId xmlns:p14="http://schemas.microsoft.com/office/powerpoint/2010/main" val="176443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group of people standing together&#10;&#10;Description automatically generated">
            <a:extLst>
              <a:ext uri="{FF2B5EF4-FFF2-40B4-BE49-F238E27FC236}">
                <a16:creationId xmlns:a16="http://schemas.microsoft.com/office/drawing/2014/main" id="{7AD7F1D3-5A0D-0B9A-3F1F-673CBA5F7206}"/>
              </a:ext>
            </a:extLst>
          </p:cNvPr>
          <p:cNvPicPr>
            <a:picLocks noChangeAspect="1"/>
          </p:cNvPicPr>
          <p:nvPr/>
        </p:nvPicPr>
        <p:blipFill rotWithShape="1">
          <a:blip r:embed="rId2">
            <a:extLst>
              <a:ext uri="{28A0092B-C50C-407E-A947-70E740481C1C}">
                <a14:useLocalDpi xmlns:a14="http://schemas.microsoft.com/office/drawing/2010/main" val="0"/>
              </a:ext>
            </a:extLst>
          </a:blip>
          <a:srcRect l="853" t="59804" r="62499"/>
          <a:stretch/>
        </p:blipFill>
        <p:spPr>
          <a:xfrm>
            <a:off x="6427" y="4572000"/>
            <a:ext cx="3270173" cy="3200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0" y="6096000"/>
            <a:ext cx="1282846" cy="1282846"/>
          </a:xfrm>
          <a:prstGeom prst="rect">
            <a:avLst/>
          </a:prstGeom>
        </p:spPr>
      </p:pic>
      <p:sp>
        <p:nvSpPr>
          <p:cNvPr id="7" name="Rectangle 6">
            <a:extLst>
              <a:ext uri="{FF2B5EF4-FFF2-40B4-BE49-F238E27FC236}">
                <a16:creationId xmlns:a16="http://schemas.microsoft.com/office/drawing/2014/main" id="{7A1C5F06-3086-7D57-15BB-770950352733}"/>
              </a:ext>
            </a:extLst>
          </p:cNvPr>
          <p:cNvSpPr/>
          <p:nvPr/>
        </p:nvSpPr>
        <p:spPr>
          <a:xfrm>
            <a:off x="1487793" y="253057"/>
            <a:ext cx="9341788" cy="646331"/>
          </a:xfrm>
          <a:prstGeom prst="rect">
            <a:avLst/>
          </a:prstGeom>
        </p:spPr>
        <p:txBody>
          <a:bodyPr wrap="none">
            <a:spAutoFit/>
          </a:bodyPr>
          <a:lstStyle/>
          <a:p>
            <a:pPr algn="ctr"/>
            <a:r>
              <a:rPr lang="en-US" sz="3600" dirty="0">
                <a:solidFill>
                  <a:schemeClr val="accent1">
                    <a:lumMod val="50000"/>
                  </a:schemeClr>
                </a:solidFill>
              </a:rPr>
              <a:t>What is the Parent and Family Engagement Plan?</a:t>
            </a:r>
          </a:p>
        </p:txBody>
      </p:sp>
      <p:sp>
        <p:nvSpPr>
          <p:cNvPr id="8" name="Rectangle 7">
            <a:extLst>
              <a:ext uri="{FF2B5EF4-FFF2-40B4-BE49-F238E27FC236}">
                <a16:creationId xmlns:a16="http://schemas.microsoft.com/office/drawing/2014/main" id="{E0538BCA-84F0-D772-F8CD-253E75ACAA25}"/>
              </a:ext>
            </a:extLst>
          </p:cNvPr>
          <p:cNvSpPr/>
          <p:nvPr/>
        </p:nvSpPr>
        <p:spPr>
          <a:xfrm>
            <a:off x="1371600" y="990600"/>
            <a:ext cx="10731646" cy="4309128"/>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1600" dirty="0">
                <a:solidFill>
                  <a:schemeClr val="accent1">
                    <a:lumMod val="50000"/>
                  </a:schemeClr>
                </a:solidFill>
              </a:rPr>
              <a:t>The LEA and each Title I school creates a Parent and Family Engagement Plan (PFEP)</a:t>
            </a:r>
          </a:p>
          <a:p>
            <a:pPr fontAlgn="auto">
              <a:lnSpc>
                <a:spcPct val="120000"/>
              </a:lnSpc>
              <a:spcBef>
                <a:spcPts val="0"/>
              </a:spcBef>
              <a:spcAft>
                <a:spcPts val="0"/>
              </a:spcAft>
              <a:buFont typeface="Wingdings" panose="05000000000000000000" pitchFamily="2" charset="2"/>
              <a:buChar char="Ø"/>
            </a:pPr>
            <a:endParaRPr lang="en-US" sz="1600"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sz="1600" dirty="0">
                <a:solidFill>
                  <a:schemeClr val="accent1">
                    <a:lumMod val="50000"/>
                  </a:schemeClr>
                </a:solidFill>
              </a:rPr>
              <a:t>This PFEP explains how the requirements of the </a:t>
            </a:r>
            <a:r>
              <a:rPr lang="en-US" sz="1600" i="1" dirty="0">
                <a:solidFill>
                  <a:schemeClr val="accent1">
                    <a:lumMod val="50000"/>
                  </a:schemeClr>
                </a:solidFill>
              </a:rPr>
              <a:t>Every Student Succeeds Act </a:t>
            </a:r>
            <a:r>
              <a:rPr lang="en-US" sz="1600" dirty="0">
                <a:solidFill>
                  <a:schemeClr val="accent1">
                    <a:lumMod val="50000"/>
                  </a:schemeClr>
                </a:solidFill>
              </a:rPr>
              <a:t>of 2015 (ESSA) will be implemented at both the District and School levels.</a:t>
            </a:r>
          </a:p>
          <a:p>
            <a:pPr fontAlgn="auto">
              <a:lnSpc>
                <a:spcPct val="120000"/>
              </a:lnSpc>
              <a:spcBef>
                <a:spcPts val="0"/>
              </a:spcBef>
              <a:spcAft>
                <a:spcPts val="0"/>
              </a:spcAft>
            </a:pPr>
            <a:endParaRPr lang="en-US" sz="1600"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sz="1600" dirty="0">
                <a:solidFill>
                  <a:schemeClr val="accent1">
                    <a:lumMod val="50000"/>
                  </a:schemeClr>
                </a:solidFill>
              </a:rPr>
              <a:t>It includes:</a:t>
            </a:r>
          </a:p>
          <a:p>
            <a:pPr marL="662940" lvl="1" indent="-342900">
              <a:lnSpc>
                <a:spcPct val="120000"/>
              </a:lnSpc>
              <a:spcBef>
                <a:spcPts val="0"/>
              </a:spcBef>
              <a:buFont typeface="Arial" panose="020B0604020202020204" pitchFamily="34" charset="0"/>
              <a:buChar char="•"/>
            </a:pPr>
            <a:r>
              <a:rPr lang="en-US" sz="1600" dirty="0">
                <a:solidFill>
                  <a:schemeClr val="accent1">
                    <a:lumMod val="50000"/>
                  </a:schemeClr>
                </a:solidFill>
              </a:rPr>
              <a:t>Expectations for parents</a:t>
            </a:r>
          </a:p>
          <a:p>
            <a:pPr marL="662940" lvl="1" indent="-342900">
              <a:lnSpc>
                <a:spcPct val="120000"/>
              </a:lnSpc>
              <a:spcBef>
                <a:spcPts val="0"/>
              </a:spcBef>
              <a:buFont typeface="Arial" panose="020B0604020202020204" pitchFamily="34" charset="0"/>
              <a:buChar char="•"/>
            </a:pPr>
            <a:r>
              <a:rPr lang="en-US" sz="1600" dirty="0">
                <a:solidFill>
                  <a:schemeClr val="accent1">
                    <a:lumMod val="50000"/>
                  </a:schemeClr>
                </a:solidFill>
              </a:rPr>
              <a:t>How parents will be involved in decision-making</a:t>
            </a:r>
          </a:p>
          <a:p>
            <a:pPr marL="662940" lvl="1" indent="-342900">
              <a:lnSpc>
                <a:spcPct val="120000"/>
              </a:lnSpc>
              <a:spcBef>
                <a:spcPts val="0"/>
              </a:spcBef>
              <a:buFont typeface="Arial" panose="020B0604020202020204" pitchFamily="34" charset="0"/>
              <a:buChar char="•"/>
            </a:pPr>
            <a:r>
              <a:rPr lang="en-US" sz="1600" dirty="0">
                <a:solidFill>
                  <a:schemeClr val="accent1">
                    <a:lumMod val="50000"/>
                  </a:schemeClr>
                </a:solidFill>
              </a:rPr>
              <a:t>How the LEA and schools will work to build the schools’ and parents’ capacity for strong parent and family engagement to improve student academic achievement</a:t>
            </a:r>
          </a:p>
          <a:p>
            <a:pPr lvl="0">
              <a:lnSpc>
                <a:spcPct val="120000"/>
              </a:lnSpc>
            </a:pPr>
            <a:endParaRPr lang="en-US" sz="1600" dirty="0">
              <a:solidFill>
                <a:schemeClr val="accent1">
                  <a:lumMod val="50000"/>
                </a:schemeClr>
              </a:solidFill>
            </a:endParaRPr>
          </a:p>
          <a:p>
            <a:pPr lvl="0">
              <a:lnSpc>
                <a:spcPct val="120000"/>
              </a:lnSpc>
              <a:spcBef>
                <a:spcPts val="0"/>
              </a:spcBef>
              <a:buFont typeface="Wingdings" panose="05000000000000000000" pitchFamily="2" charset="2"/>
              <a:buChar char="Ø"/>
            </a:pPr>
            <a:r>
              <a:rPr lang="en-US" sz="1600" dirty="0">
                <a:solidFill>
                  <a:schemeClr val="accent1">
                    <a:lumMod val="50000"/>
                  </a:schemeClr>
                </a:solidFill>
              </a:rPr>
              <a:t>Title I parents/guardians have the right to be involved in the development of the School and District Parent and Family Engagement plans.</a:t>
            </a:r>
          </a:p>
          <a:p>
            <a:pPr fontAlgn="auto">
              <a:lnSpc>
                <a:spcPct val="120000"/>
              </a:lnSpc>
              <a:spcBef>
                <a:spcPts val="0"/>
              </a:spcBef>
              <a:spcAft>
                <a:spcPts val="0"/>
              </a:spcAft>
              <a:buFont typeface="Wingdings" panose="05000000000000000000" pitchFamily="2" charset="2"/>
              <a:buChar char="Ø"/>
            </a:pPr>
            <a:endParaRPr lang="en-US" dirty="0">
              <a:solidFill>
                <a:schemeClr val="accent1">
                  <a:lumMod val="50000"/>
                </a:schemeClr>
              </a:solidFill>
            </a:endParaRPr>
          </a:p>
        </p:txBody>
      </p:sp>
    </p:spTree>
    <p:extLst>
      <p:ext uri="{BB962C8B-B14F-4D97-AF65-F5344CB8AC3E}">
        <p14:creationId xmlns:p14="http://schemas.microsoft.com/office/powerpoint/2010/main" val="2939401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d30f33f-8bbb-4685-804b-9afcd2d1658d}" enabled="0" method="" siteId="{7d30f33f-8bbb-4685-804b-9afcd2d1658d}" removed="1"/>
</clbl:labelList>
</file>

<file path=docProps/app.xml><?xml version="1.0" encoding="utf-8"?>
<Properties xmlns="http://schemas.openxmlformats.org/officeDocument/2006/extended-properties" xmlns:vt="http://schemas.openxmlformats.org/officeDocument/2006/docPropsVTypes">
  <Template/>
  <TotalTime>376</TotalTime>
  <Words>2140</Words>
  <Application>Microsoft Office PowerPoint</Application>
  <PresentationFormat>Custom</PresentationFormat>
  <Paragraphs>301</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Aharoni</vt:lpstr>
      <vt:lpstr>Arial</vt:lpstr>
      <vt:lpstr>Calibri</vt:lpstr>
      <vt:lpstr>Georgia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Feliciano</dc:creator>
  <cp:lastModifiedBy>Catherine Hiltunen</cp:lastModifiedBy>
  <cp:revision>8</cp:revision>
  <dcterms:created xsi:type="dcterms:W3CDTF">2023-06-29T13:20:03Z</dcterms:created>
  <dcterms:modified xsi:type="dcterms:W3CDTF">2024-09-25T19:00:26Z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2023-06-29T00:00:00Z</vt:filetime>
  </property>
  <property fmtid="{D5CDD505-2E9C-101B-9397-08002B2CF9AE}" pid="3" name="Creator">
    <vt:lpwstr>Adobe InDesign 18.3 (Macintosh)</vt:lpwstr>
  </property>
  <property fmtid="{D5CDD505-2E9C-101B-9397-08002B2CF9AE}" pid="4" name="LastSaved">
    <vt:filetime>2023-06-29T00:00:00Z</vt:filetime>
  </property>
  <property fmtid="{D5CDD505-2E9C-101B-9397-08002B2CF9AE}" pid="5" name="Producer">
    <vt:lpwstr>Adobe PDF Library 17.0</vt:lpwstr>
  </property>
</Properties>
</file>